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60" r:id="rId4"/>
    <p:sldId id="263" r:id="rId5"/>
    <p:sldId id="264" r:id="rId6"/>
    <p:sldId id="266" r:id="rId7"/>
    <p:sldId id="265" r:id="rId8"/>
    <p:sldId id="261" r:id="rId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DE6"/>
    <a:srgbClr val="D8F0E7"/>
    <a:srgbClr val="6F9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6"/>
    <p:restoredTop sz="96405"/>
  </p:normalViewPr>
  <p:slideViewPr>
    <p:cSldViewPr snapToGrid="0">
      <p:cViewPr varScale="1">
        <p:scale>
          <a:sx n="85" d="100"/>
          <a:sy n="85" d="100"/>
        </p:scale>
        <p:origin x="538" y="53"/>
      </p:cViewPr>
      <p:guideLst>
        <p:guide orient="horz" pos="11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9202A-57AF-0445-B1E8-0FFDA8034DD3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FF180-9661-B847-81DD-434DCF3E8B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591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707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974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456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116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223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FF180-9661-B847-81DD-434DCF3E8B7A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92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68199-9331-5BF1-8D40-62D6A9E7A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BAB174-1DA9-59C2-E60B-F137C23F3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A76E3-E755-5A9E-6A2C-4AE8F0E3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DBF8F4-E177-716A-7DBC-25BDD804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8F96FF-BD39-C4D1-F272-44ABA378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60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D83A5-C114-3FAB-FFD3-21CF4EC7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71F637-CBCB-6392-EA30-FE41201F3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5A8B1D-CDAF-BB0C-311F-8FCCE8AE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097E9-4F06-7DFC-EA36-4C7D1286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534D54-19DF-6F10-6F28-4399FA18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510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BBD451-BBCB-DB2B-B94A-3760553C4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6B5231-8C2C-436E-60CC-0D5E480B6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AA6C6F-FAFB-9C95-3BD6-ECEF58B1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496C8-2B29-C262-A922-04773CD5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01936-AE42-F129-52BA-B798D102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525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C6105-9AFF-2E6C-E4F4-F0506EFC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D05F87-6EC4-FE21-B654-6DD9D51AB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74BE2B-3C32-4C35-B54A-65420457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218164-FB6E-67AC-16E6-0FEDD529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4F334-CE94-90A3-FE6B-164C0134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865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5BDB4-22EA-65D9-2DB8-F4160FBB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DC2CD-B25A-EA9C-EDEA-D24E98D26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97732-51ED-7465-89ED-443EB09E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F8E29C-2900-1CD9-2EC8-2CC7CC1B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411B8-7297-A15C-35E9-11A67F67C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711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5F5FC-2BA1-D829-F9A6-5F8EC93C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30744-E00D-043C-244D-460B37260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BBB758-6DAB-5CB2-6DE3-CFFE01EA7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5DB8B1-038F-3910-F756-C0ABD748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39EFB6-A8D3-A70F-C326-EDCBC861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DAC6B-9D29-148D-AC18-C33CA50F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93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D72F0-C9F5-33C5-1444-BC4ED555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08CDDC-2150-E1DF-E9F2-5FCFFEA06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9FC282-2B9B-BFBB-3B2F-9CDD7D57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9E4C04-28B1-383B-B0C0-8DFBD85E4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FA0BA6-554F-01B9-16E4-37B3DE5D2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90B0DF-0D89-DE06-FC1C-13A2DFBA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B5B876-A8D0-05A1-CE69-82E81C33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81307D-0E33-91EB-C293-DC630EA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76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64DCE-E50F-D0A1-6E59-0A390CF9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8F14CC-EA85-2409-0454-D12E0EAA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5E6FFB-00C4-440B-F1F8-52154D9E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5A8FC6-AA6F-0F9E-8E36-3154A493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326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F09757-6091-F698-9696-1FA92E0D4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E65E7B-363E-150E-CF15-B0DD4080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5D4745-DBCC-F0B4-FC56-0EB222E2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008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42276F-4ABF-A5C4-E301-7991F1E8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510E87-78F7-BEBB-834D-8667C7C03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812204-E9E1-BB20-805B-C87E50400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8D9941-8B5C-D199-E130-B93C3A96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4ADC5C-0DBC-6E9B-E506-CDD382D2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73F98C-B88A-1536-140D-9549CD3C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816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F0089-53F2-8A4E-B53B-39879B2D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3F5C10-A5F6-5A4A-3710-CEEDD188C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585AED-FF9B-C05D-60F4-0CA732E8E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5B4CED-154E-54F6-0ADE-0F11EDD2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AF4783-7337-59E3-CD0A-D741669C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A6C82A-B694-18E4-B8BA-C0318A86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35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525A18-BF87-CC75-72EB-ACB76BA2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572602-1BC9-141C-7152-B41A3AC86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73065F-2F97-DCDC-A0F4-E4C55DB5E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AD6C6-8D4E-6E43-BEE2-1ACD0B95542B}" type="datetimeFigureOut">
              <a:rPr lang="x-none" smtClean="0"/>
              <a:t>12/4/2023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EDD1D-0EB3-B441-577A-2830A02ED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4B90A8-8B1A-D1A7-4A29-95DD59D42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8903-6CA2-2C4A-B484-A0A8FE98CE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91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2BE28EF-F96F-CAFB-5398-BD6FDA507F7D}"/>
              </a:ext>
            </a:extLst>
          </p:cNvPr>
          <p:cNvSpPr/>
          <p:nvPr/>
        </p:nvSpPr>
        <p:spPr>
          <a:xfrm>
            <a:off x="-1" y="841852"/>
            <a:ext cx="12191999" cy="4275580"/>
          </a:xfrm>
          <a:prstGeom prst="rect">
            <a:avLst/>
          </a:prstGeom>
          <a:solidFill>
            <a:srgbClr val="DA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654423" y="2027065"/>
            <a:ext cx="11196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Communication/awareness </a:t>
            </a:r>
            <a:r>
              <a:rPr lang="en-US" sz="4400" b="1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raising of a participatory project</a:t>
            </a:r>
            <a:endParaRPr lang="x-none" sz="4400" b="1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8992B4-7EB3-BB7E-867C-84DA239B1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736"/>
          <a:stretch/>
        </p:blipFill>
        <p:spPr>
          <a:xfrm>
            <a:off x="0" y="2861"/>
            <a:ext cx="12192000" cy="8389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EA507D-BCE6-ADCD-519E-36DCAFD3E8E1}"/>
              </a:ext>
            </a:extLst>
          </p:cNvPr>
          <p:cNvSpPr txBox="1"/>
          <p:nvPr/>
        </p:nvSpPr>
        <p:spPr>
          <a:xfrm>
            <a:off x="4009520" y="3649192"/>
            <a:ext cx="4172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Module-3 </a:t>
            </a:r>
            <a:endParaRPr lang="el-GR" sz="3600" dirty="0" smtClean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  <a:p>
            <a:pPr algn="ctr"/>
            <a:r>
              <a:rPr lang="el-GR" sz="36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12/4/2023</a:t>
            </a:r>
            <a:endParaRPr lang="x-none" sz="36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4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6" y="1167174"/>
            <a:ext cx="52493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Why is communication important?</a:t>
            </a:r>
            <a:endParaRPr lang="x-none" sz="34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4F22E9-BA0F-6D53-CACF-5EE2DC7FB0A9}"/>
              </a:ext>
            </a:extLst>
          </p:cNvPr>
          <p:cNvSpPr txBox="1"/>
          <p:nvPr/>
        </p:nvSpPr>
        <p:spPr>
          <a:xfrm>
            <a:off x="479425" y="2191080"/>
            <a:ext cx="445124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endParaRPr lang="el-GR" b="1" dirty="0"/>
          </a:p>
          <a:p>
            <a:r>
              <a:rPr lang="en-US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"If it's not communicated, it's like it never happened."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This common saying reflects a project's communication as an essential component of its overall success.</a:t>
            </a:r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 </a:t>
            </a:r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The main concern of Strategic Communication is the targeted and comprehensive transfer of information to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stakeholders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.</a:t>
            </a:r>
          </a:p>
          <a:p>
            <a:endParaRPr lang="el-GR" sz="1600" b="1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endParaRPr lang="el-GR" sz="1600" b="1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b="1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It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doesn't only have an informative character but is a core set of activities that can raise awareness and open the project to public </a:t>
            </a:r>
            <a:r>
              <a:rPr lang="en-US" sz="1600" b="1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evaluation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.</a:t>
            </a:r>
            <a:endParaRPr lang="el-GR" sz="1600" b="1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sp>
        <p:nvSpPr>
          <p:cNvPr id="22" name="Manual Input 21">
            <a:extLst>
              <a:ext uri="{FF2B5EF4-FFF2-40B4-BE49-F238E27FC236}">
                <a16:creationId xmlns:a16="http://schemas.microsoft.com/office/drawing/2014/main" xmlns="" id="{71A6481F-5FF4-F3E8-866B-E7B31CD69EEB}"/>
              </a:ext>
            </a:extLst>
          </p:cNvPr>
          <p:cNvSpPr/>
          <p:nvPr/>
        </p:nvSpPr>
        <p:spPr>
          <a:xfrm rot="5400000" flipV="1">
            <a:off x="6130947" y="73743"/>
            <a:ext cx="4967622" cy="7154483"/>
          </a:xfrm>
          <a:prstGeom prst="flowChartManualInpu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8992B4-7EB3-BB7E-867C-84DA239B1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64"/>
          <a:stretch/>
        </p:blipFill>
        <p:spPr>
          <a:xfrm>
            <a:off x="0" y="2861"/>
            <a:ext cx="12192000" cy="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7" y="1167174"/>
            <a:ext cx="4451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How to build a </a:t>
            </a:r>
            <a:r>
              <a:rPr lang="en-US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communication strategy</a:t>
            </a:r>
            <a:endParaRPr lang="en-US" sz="32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4B5C2-F5F2-342A-7902-4B2B80A5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492"/>
          <a:stretch/>
        </p:blipFill>
        <p:spPr>
          <a:xfrm>
            <a:off x="0" y="2861"/>
            <a:ext cx="12192000" cy="855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128736-AC84-449A-2821-4AFA711673D2}"/>
              </a:ext>
            </a:extLst>
          </p:cNvPr>
          <p:cNvSpPr txBox="1"/>
          <p:nvPr/>
        </p:nvSpPr>
        <p:spPr>
          <a:xfrm>
            <a:off x="489152" y="3073187"/>
            <a:ext cx="44330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The Communication Strategy is the set of actions and tools, to achieve specific objectives.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Every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action is addressed to a specific audience (target group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).</a:t>
            </a:r>
            <a:r>
              <a:rPr lang="el-GR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It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is an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action plan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for informing the target audience of your project about events and outcomes. 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/>
            </a:r>
            <a:b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</a:b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The strategy varies in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size and content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according to the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scale of the project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,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the participants’ and stakeholders' needs, and the team’s available means.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The plan should take into consideration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the local use of social media.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 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x-none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BAC8B9-E44C-5CF2-010B-170BEA34E04D}"/>
              </a:ext>
            </a:extLst>
          </p:cNvPr>
          <p:cNvSpPr/>
          <p:nvPr/>
        </p:nvSpPr>
        <p:spPr>
          <a:xfrm>
            <a:off x="8678972" y="858555"/>
            <a:ext cx="3513028" cy="526162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C2F782-4BB0-2160-E908-FFB91BBB4E68}"/>
              </a:ext>
            </a:extLst>
          </p:cNvPr>
          <p:cNvSpPr/>
          <p:nvPr/>
        </p:nvSpPr>
        <p:spPr>
          <a:xfrm>
            <a:off x="5165944" y="858555"/>
            <a:ext cx="3513028" cy="526162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5067592" y="61297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Project: Cultural H.ID.RA.N.T., UIA </a:t>
            </a:r>
            <a:endParaRPr lang="en-US" sz="1100" i="1" dirty="0"/>
          </a:p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Year:2021</a:t>
            </a:r>
            <a:endParaRPr lang="en-US" sz="11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74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7" y="1167174"/>
            <a:ext cx="4451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How to build a </a:t>
            </a:r>
            <a:r>
              <a:rPr lang="en-US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communication strategy</a:t>
            </a:r>
            <a:endParaRPr lang="en-US" sz="32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4B5C2-F5F2-342A-7902-4B2B80A5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492"/>
          <a:stretch/>
        </p:blipFill>
        <p:spPr>
          <a:xfrm>
            <a:off x="0" y="2861"/>
            <a:ext cx="12192000" cy="855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BAC8B9-E44C-5CF2-010B-170BEA34E04D}"/>
              </a:ext>
            </a:extLst>
          </p:cNvPr>
          <p:cNvSpPr/>
          <p:nvPr/>
        </p:nvSpPr>
        <p:spPr>
          <a:xfrm>
            <a:off x="8678972" y="858555"/>
            <a:ext cx="3513028" cy="526162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C2F782-4BB0-2160-E908-FFB91BBB4E68}"/>
              </a:ext>
            </a:extLst>
          </p:cNvPr>
          <p:cNvSpPr/>
          <p:nvPr/>
        </p:nvSpPr>
        <p:spPr>
          <a:xfrm>
            <a:off x="5165944" y="858555"/>
            <a:ext cx="3513028" cy="526162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128736-AC84-449A-2821-4AFA711673D2}"/>
              </a:ext>
            </a:extLst>
          </p:cNvPr>
          <p:cNvSpPr txBox="1"/>
          <p:nvPr/>
        </p:nvSpPr>
        <p:spPr>
          <a:xfrm>
            <a:off x="489152" y="3073187"/>
            <a:ext cx="4433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Communication Plan attempts to answer the following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:</a:t>
            </a:r>
          </a:p>
          <a:p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•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What?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(key messages, activities, results)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•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Who?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(partners, stakeholders, professionals, media)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•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To whom?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(target audience)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•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When?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(timeline, tools, and professionals, actions)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•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How?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(which activities, tools, and communication channels will be used) 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x-none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x-none" sz="1600" dirty="0"/>
          </a:p>
        </p:txBody>
      </p:sp>
      <p:sp>
        <p:nvSpPr>
          <p:cNvPr id="9" name="Rectangle 8"/>
          <p:cNvSpPr/>
          <p:nvPr/>
        </p:nvSpPr>
        <p:spPr>
          <a:xfrm>
            <a:off x="5067592" y="61297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Project: Cultural H.ID.RA.N.T., UIA </a:t>
            </a:r>
            <a:endParaRPr lang="en-US" sz="1100" i="1" dirty="0"/>
          </a:p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Year:2021</a:t>
            </a:r>
            <a:endParaRPr lang="en-US" sz="11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203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7" y="1167174"/>
            <a:ext cx="4451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How to build a </a:t>
            </a:r>
            <a:r>
              <a:rPr lang="en-US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communication strategy</a:t>
            </a:r>
            <a:endParaRPr lang="en-US" sz="32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4B5C2-F5F2-342A-7902-4B2B80A5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492"/>
          <a:stretch/>
        </p:blipFill>
        <p:spPr>
          <a:xfrm>
            <a:off x="0" y="2861"/>
            <a:ext cx="12192000" cy="855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128736-AC84-449A-2821-4AFA711673D2}"/>
              </a:ext>
            </a:extLst>
          </p:cNvPr>
          <p:cNvSpPr txBox="1"/>
          <p:nvPr/>
        </p:nvSpPr>
        <p:spPr>
          <a:xfrm>
            <a:off x="489152" y="2431161"/>
            <a:ext cx="5045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Communication tools and media</a:t>
            </a:r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●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Branding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: logo, color palette,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fonts</a:t>
            </a:r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●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Visual material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/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media: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posters, invitations, program</a:t>
            </a:r>
          </a:p>
          <a:p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●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Social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media kit: images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for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social media posts, banner, hashtags</a:t>
            </a:r>
          </a:p>
          <a:p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●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imelines</a:t>
            </a:r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endParaRPr lang="en-US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r>
              <a:rPr lang="en-US" sz="1600" b="1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Indicators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and communication results</a:t>
            </a:r>
          </a:p>
          <a:p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Defining quantitative communication goals and indicators that need to be covered helps organize the results you want to see. It is also a direct way of evaluating the dissemination process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.</a:t>
            </a:r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</p:txBody>
      </p:sp>
      <p:sp>
        <p:nvSpPr>
          <p:cNvPr id="9" name="Manual Input 21">
            <a:extLst>
              <a:ext uri="{FF2B5EF4-FFF2-40B4-BE49-F238E27FC236}">
                <a16:creationId xmlns:a16="http://schemas.microsoft.com/office/drawing/2014/main" xmlns="" id="{71A6481F-5FF4-F3E8-866B-E7B31CD69EEB}"/>
              </a:ext>
            </a:extLst>
          </p:cNvPr>
          <p:cNvSpPr/>
          <p:nvPr/>
        </p:nvSpPr>
        <p:spPr>
          <a:xfrm rot="5400000" flipV="1">
            <a:off x="6076054" y="100869"/>
            <a:ext cx="5049641" cy="7182252"/>
          </a:xfrm>
          <a:prstGeom prst="flowChartManualInpu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4912454" y="61881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Project: Cultural H.ID.RA.N.T., UIA </a:t>
            </a:r>
            <a:endParaRPr lang="en-US" sz="1100" i="1" dirty="0"/>
          </a:p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Year:2021</a:t>
            </a:r>
            <a:endParaRPr lang="en-US" sz="11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15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7" y="1167174"/>
            <a:ext cx="5147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What a communication action-campaign could be?</a:t>
            </a:r>
            <a:endParaRPr lang="en-US" sz="32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4B5C2-F5F2-342A-7902-4B2B80A5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492"/>
          <a:stretch/>
        </p:blipFill>
        <p:spPr>
          <a:xfrm>
            <a:off x="0" y="2861"/>
            <a:ext cx="12192000" cy="855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128736-AC84-449A-2821-4AFA711673D2}"/>
              </a:ext>
            </a:extLst>
          </p:cNvPr>
          <p:cNvSpPr txBox="1"/>
          <p:nvPr/>
        </p:nvSpPr>
        <p:spPr>
          <a:xfrm>
            <a:off x="489152" y="2431161"/>
            <a:ext cx="5045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poster that calls to something or inform about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campaign in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radio spot</a:t>
            </a:r>
            <a:endParaRPr lang="el-GR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Α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video-essay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collective action in the neighborhood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An event targeted to specific groups or the general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Press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party/event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 raise money campaign</a:t>
            </a:r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</p:txBody>
      </p:sp>
      <p:sp>
        <p:nvSpPr>
          <p:cNvPr id="9" name="Manual Input 21">
            <a:extLst>
              <a:ext uri="{FF2B5EF4-FFF2-40B4-BE49-F238E27FC236}">
                <a16:creationId xmlns:a16="http://schemas.microsoft.com/office/drawing/2014/main" xmlns="" id="{71A6481F-5FF4-F3E8-866B-E7B31CD69EEB}"/>
              </a:ext>
            </a:extLst>
          </p:cNvPr>
          <p:cNvSpPr/>
          <p:nvPr/>
        </p:nvSpPr>
        <p:spPr>
          <a:xfrm rot="5400000" flipV="1">
            <a:off x="6076054" y="100869"/>
            <a:ext cx="5049641" cy="7182252"/>
          </a:xfrm>
          <a:prstGeom prst="flowChartManualInpu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4924156" y="618814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Project: Cultural H.ID.RA.N.T., UIA </a:t>
            </a:r>
            <a:endParaRPr lang="en-US" sz="1100" i="1" dirty="0"/>
          </a:p>
          <a:p>
            <a:pPr lvl="0"/>
            <a:r>
              <a:rPr lang="en-US" sz="1100" i="1" dirty="0">
                <a:solidFill>
                  <a:srgbClr val="212121"/>
                </a:solidFill>
                <a:latin typeface="Titillium Web"/>
                <a:ea typeface="Titillium Web"/>
                <a:cs typeface="Titillium Web"/>
                <a:sym typeface="Titillium Web"/>
              </a:rPr>
              <a:t>Year:2021</a:t>
            </a:r>
            <a:endParaRPr lang="en-US" sz="11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42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8CF09D-6EB6-1E41-B8E8-48119AD07C74}"/>
              </a:ext>
            </a:extLst>
          </p:cNvPr>
          <p:cNvSpPr txBox="1"/>
          <p:nvPr/>
        </p:nvSpPr>
        <p:spPr>
          <a:xfrm>
            <a:off x="461207" y="1167174"/>
            <a:ext cx="5803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Α </a:t>
            </a:r>
            <a:r>
              <a:rPr lang="en-US" sz="32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good practice:</a:t>
            </a:r>
          </a:p>
          <a:p>
            <a:r>
              <a:rPr lang="en-US" sz="2400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Climate name change-350 Action</a:t>
            </a:r>
            <a:endParaRPr lang="en-US" sz="2400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4B5C2-F5F2-342A-7902-4B2B80A54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492"/>
          <a:stretch/>
        </p:blipFill>
        <p:spPr>
          <a:xfrm>
            <a:off x="0" y="2861"/>
            <a:ext cx="12192000" cy="855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128736-AC84-449A-2821-4AFA711673D2}"/>
              </a:ext>
            </a:extLst>
          </p:cNvPr>
          <p:cNvSpPr txBox="1"/>
          <p:nvPr/>
        </p:nvSpPr>
        <p:spPr>
          <a:xfrm>
            <a:off x="489152" y="2431161"/>
            <a:ext cx="51480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Since 1954, the World Meteorological Organization has been naming hurricanes and extreme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storms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with usual names. </a:t>
            </a:r>
            <a:endParaRPr lang="el-GR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lvl="0" algn="just"/>
            <a:endParaRPr lang="el-GR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lvl="0" algn="just"/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To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increase awareness of climate change and it’s link to extreme storms, </a:t>
            </a:r>
            <a:r>
              <a:rPr lang="el-GR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350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Action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created a petition asking the World Meteorological Organization to change their current naming system of storms from randomly </a:t>
            </a:r>
            <a:r>
              <a:rPr lang="en-US" sz="1600" b="1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selected names, such as Katrina and Sandy, to the names of actual United States policy makers who deny climate change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. </a:t>
            </a:r>
            <a:endParaRPr lang="el-GR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lvl="0" algn="just"/>
            <a:endParaRPr lang="el-GR" sz="1600" dirty="0" smtClean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  <a:p>
            <a:pPr lvl="0" algn="just"/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An 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online video drove to 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Climate NameChange.org</a:t>
            </a:r>
            <a:r>
              <a:rPr lang="en-US" sz="1600" dirty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, where viewers could sign the petition, learn about climate change deniers and tweet at them directly</a:t>
            </a:r>
            <a:r>
              <a:rPr lang="en-US" sz="1600" dirty="0" smtClean="0">
                <a:latin typeface="Linux Biolinum O" panose="02000503000000000000" pitchFamily="50" charset="0"/>
                <a:ea typeface="Linux Biolinum O" panose="02000503000000000000" pitchFamily="50" charset="0"/>
                <a:cs typeface="Linux Biolinum O" panose="02000503000000000000" pitchFamily="50" charset="0"/>
              </a:rPr>
              <a:t>.</a:t>
            </a:r>
            <a:endParaRPr lang="en-US" sz="1600" dirty="0">
              <a:latin typeface="Linux Biolinum O" panose="02000503000000000000" pitchFamily="50" charset="0"/>
              <a:ea typeface="Linux Biolinum O" panose="02000503000000000000" pitchFamily="50" charset="0"/>
              <a:cs typeface="Linux Biolinum O" panose="02000503000000000000" pitchFamily="50" charset="0"/>
            </a:endParaRPr>
          </a:p>
        </p:txBody>
      </p:sp>
      <p:sp>
        <p:nvSpPr>
          <p:cNvPr id="9" name="Manual Input 21">
            <a:extLst>
              <a:ext uri="{FF2B5EF4-FFF2-40B4-BE49-F238E27FC236}">
                <a16:creationId xmlns:a16="http://schemas.microsoft.com/office/drawing/2014/main" xmlns="" id="{71A6481F-5FF4-F3E8-866B-E7B31CD69EEB}"/>
              </a:ext>
            </a:extLst>
          </p:cNvPr>
          <p:cNvSpPr/>
          <p:nvPr/>
        </p:nvSpPr>
        <p:spPr>
          <a:xfrm rot="5400000" flipV="1">
            <a:off x="6821786" y="764581"/>
            <a:ext cx="4471365" cy="62690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039"/>
              <a:gd name="connsiteX1" fmla="*/ 10000 w 10000"/>
              <a:gd name="connsiteY1" fmla="*/ 39 h 10039"/>
              <a:gd name="connsiteX2" fmla="*/ 10000 w 10000"/>
              <a:gd name="connsiteY2" fmla="*/ 10039 h 10039"/>
              <a:gd name="connsiteX3" fmla="*/ 0 w 10000"/>
              <a:gd name="connsiteY3" fmla="*/ 10039 h 10039"/>
              <a:gd name="connsiteX4" fmla="*/ 0 w 10000"/>
              <a:gd name="connsiteY4" fmla="*/ 0 h 1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9">
                <a:moveTo>
                  <a:pt x="0" y="0"/>
                </a:moveTo>
                <a:lnTo>
                  <a:pt x="10000" y="39"/>
                </a:lnTo>
                <a:lnTo>
                  <a:pt x="10000" y="10039"/>
                </a:lnTo>
                <a:lnTo>
                  <a:pt x="0" y="1003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7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CEC6C8-C059-40B4-A4DF-AD170B69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89" y="6302645"/>
            <a:ext cx="1930400" cy="41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14030A-6A9B-63C5-DC31-67630865F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64"/>
          <a:stretch/>
        </p:blipFill>
        <p:spPr>
          <a:xfrm>
            <a:off x="0" y="2861"/>
            <a:ext cx="12192000" cy="8849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14262B1-71E0-BB0E-2905-4127B8E0A96B}"/>
              </a:ext>
            </a:extLst>
          </p:cNvPr>
          <p:cNvGrpSpPr/>
          <p:nvPr/>
        </p:nvGrpSpPr>
        <p:grpSpPr>
          <a:xfrm>
            <a:off x="0" y="728745"/>
            <a:ext cx="8068201" cy="6129255"/>
            <a:chOff x="0" y="1106903"/>
            <a:chExt cx="5984106" cy="5608492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xmlns="" id="{565D2559-6BA1-C6F4-903B-950643E3D60F}"/>
                </a:ext>
              </a:extLst>
            </p:cNvPr>
            <p:cNvSpPr/>
            <p:nvPr/>
          </p:nvSpPr>
          <p:spPr>
            <a:xfrm rot="5400000">
              <a:off x="2273278" y="3004567"/>
              <a:ext cx="5608491" cy="1813164"/>
            </a:xfrm>
            <a:prstGeom prst="triangle">
              <a:avLst/>
            </a:prstGeom>
            <a:solidFill>
              <a:srgbClr val="DAED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048409A-BA88-7196-7C4B-E1B044042425}"/>
                </a:ext>
              </a:extLst>
            </p:cNvPr>
            <p:cNvSpPr/>
            <p:nvPr/>
          </p:nvSpPr>
          <p:spPr>
            <a:xfrm>
              <a:off x="0" y="1106903"/>
              <a:ext cx="4170941" cy="5608492"/>
            </a:xfrm>
            <a:prstGeom prst="rect">
              <a:avLst/>
            </a:prstGeom>
            <a:solidFill>
              <a:srgbClr val="DAED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9E7312-042D-1CC4-5FF1-7996BF8885A8}"/>
              </a:ext>
            </a:extLst>
          </p:cNvPr>
          <p:cNvSpPr txBox="1"/>
          <p:nvPr/>
        </p:nvSpPr>
        <p:spPr>
          <a:xfrm>
            <a:off x="1478286" y="2767280"/>
            <a:ext cx="5073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Thank you.</a:t>
            </a:r>
          </a:p>
          <a:p>
            <a:endParaRPr lang="en-US" sz="4000" b="1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  <a:p>
            <a:r>
              <a:rPr lang="en-US" sz="4000" b="1" dirty="0" smtClean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Let’s continue with our participatory activity</a:t>
            </a:r>
            <a:endParaRPr lang="x-none" sz="4000" b="1" dirty="0">
              <a:latin typeface="Linux Biolinum O" panose="02000503000000000000" pitchFamily="2" charset="0"/>
              <a:ea typeface="Linux Biolinum O" panose="02000503000000000000" pitchFamily="2" charset="0"/>
              <a:cs typeface="Linux Biolinum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4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427</Words>
  <Application>Microsoft Office PowerPoint</Application>
  <PresentationFormat>Widescreen</PresentationFormat>
  <Paragraphs>72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Linux Biolinum O</vt:lpstr>
      <vt:lpstr>Titillium Web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melinavlc19@gmail.com</dc:creator>
  <cp:lastModifiedBy>Microsoft account</cp:lastModifiedBy>
  <cp:revision>23</cp:revision>
  <dcterms:created xsi:type="dcterms:W3CDTF">2022-12-07T12:30:17Z</dcterms:created>
  <dcterms:modified xsi:type="dcterms:W3CDTF">2023-04-12T13:18:41Z</dcterms:modified>
</cp:coreProperties>
</file>