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0" r:id="rId3"/>
    <p:sldId id="290" r:id="rId4"/>
    <p:sldId id="289" r:id="rId5"/>
    <p:sldId id="271" r:id="rId6"/>
    <p:sldId id="258" r:id="rId7"/>
    <p:sldId id="272" r:id="rId8"/>
    <p:sldId id="291" r:id="rId9"/>
    <p:sldId id="277" r:id="rId10"/>
    <p:sldId id="264" r:id="rId11"/>
    <p:sldId id="280" r:id="rId12"/>
    <p:sldId id="281" r:id="rId13"/>
    <p:sldId id="266" r:id="rId14"/>
    <p:sldId id="283" r:id="rId15"/>
    <p:sldId id="267" r:id="rId16"/>
    <p:sldId id="284" r:id="rId17"/>
    <p:sldId id="285" r:id="rId18"/>
    <p:sldId id="286" r:id="rId19"/>
    <p:sldId id="287" r:id="rId20"/>
    <p:sldId id="288" r:id="rId21"/>
    <p:sldId id="269"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JmBzhDJGv6XzI4A+VYaYm8KGT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171"/>
    <a:srgbClr val="FCF792"/>
    <a:srgbClr val="7ED1A2"/>
    <a:srgbClr val="D8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0AE92-1FF5-184B-50C0-1FBCA35BE68B}" v="1583" dt="2023-03-10T11:30:42.698"/>
    <p1510:client id="{646CA27D-62D8-48CE-8A13-5AF9C485B88E}" v="35" dt="2023-03-27T09:15:01.548"/>
    <p1510:client id="{6D985344-43B3-A8F9-CFDE-7556720A45AC}" v="257" dt="2023-03-31T13:20:44.261"/>
    <p1510:client id="{9DC4986C-0B7A-C485-E366-17F06A92CBE6}" v="384" dt="2023-03-09T22:53:15.588"/>
    <p1510:client id="{BAD18B8E-BF1D-4181-95BD-9B4DFEF358D6}" v="25" dt="2023-03-27T11:58:00.865"/>
    <p1510:client id="{D247808A-0DA0-C080-3DA5-60820C25BCDF}" v="21" dt="2023-03-09T18:24:06.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81" d="100"/>
          <a:sy n="81" d="100"/>
        </p:scale>
        <p:origin x="6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468db9a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17468db9a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17468db9a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21</a:t>
            </a:fld>
            <a:endParaRPr/>
          </a:p>
        </p:txBody>
      </p:sp>
    </p:spTree>
    <p:extLst>
      <p:ext uri="{BB962C8B-B14F-4D97-AF65-F5344CB8AC3E}">
        <p14:creationId xmlns:p14="http://schemas.microsoft.com/office/powerpoint/2010/main" val="300811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4</a:t>
            </a:fld>
            <a:endParaRPr/>
          </a:p>
        </p:txBody>
      </p:sp>
    </p:spTree>
    <p:extLst>
      <p:ext uri="{BB962C8B-B14F-4D97-AF65-F5344CB8AC3E}">
        <p14:creationId xmlns:p14="http://schemas.microsoft.com/office/powerpoint/2010/main" val="381612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8</a:t>
            </a:fld>
            <a:endParaRPr/>
          </a:p>
        </p:txBody>
      </p:sp>
    </p:spTree>
    <p:extLst>
      <p:ext uri="{BB962C8B-B14F-4D97-AF65-F5344CB8AC3E}">
        <p14:creationId xmlns:p14="http://schemas.microsoft.com/office/powerpoint/2010/main" val="258180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9</a:t>
            </a:fld>
            <a:endParaRPr/>
          </a:p>
        </p:txBody>
      </p:sp>
    </p:spTree>
    <p:extLst>
      <p:ext uri="{BB962C8B-B14F-4D97-AF65-F5344CB8AC3E}">
        <p14:creationId xmlns:p14="http://schemas.microsoft.com/office/powerpoint/2010/main" val="386366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7468db9a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17468db9a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217468db9a0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7468db9a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17468db9a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217468db9a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468db9a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17468db9a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17468db9a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R"/>
              <a:t>20</a:t>
            </a:fld>
            <a:endParaRPr/>
          </a:p>
        </p:txBody>
      </p:sp>
    </p:spTree>
    <p:extLst>
      <p:ext uri="{BB962C8B-B14F-4D97-AF65-F5344CB8AC3E}">
        <p14:creationId xmlns:p14="http://schemas.microsoft.com/office/powerpoint/2010/main" val="410850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6zRre_gB6A4?feature=oembed" TargetMode="External"/><Relationship Id="rId5" Type="http://schemas.openxmlformats.org/officeDocument/2006/relationships/image" Target="../media/image3.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sciencedirect.com/science/article/abs/pii/S0190740913002879?via%3Dihub" TargetMode="External"/><Relationship Id="rId7" Type="http://schemas.openxmlformats.org/officeDocument/2006/relationships/hyperlink" Target="https://www.ukcip.org.uk/wp-content/PDFs/MandE-Guidance-Note3.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theoryofchange.org/pdf/TOC_fac_guide.pdf" TargetMode="External"/><Relationship Id="rId5" Type="http://schemas.openxmlformats.org/officeDocument/2006/relationships/hyperlink" Target="https://www.citizenlab.co/blog/environment-sustainability/how-public-engagement-can-help-to-tackle-climate-change/" TargetMode="External"/><Relationship Id="rId4" Type="http://schemas.openxmlformats.org/officeDocument/2006/relationships/hyperlink" Target="https://www.citizenlab.co/blog/case-study/grand-paris-sud-triple-mission/" TargetMode="Externa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menti.com/aledoo6cfbio"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menti.com/alsigiomiez7" TargetMode="External"/><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ww.menti.com/alvix1xq8uqn"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5171"/>
        </a:solidFill>
        <a:effectLst/>
      </p:bgPr>
    </p:bg>
    <p:spTree>
      <p:nvGrpSpPr>
        <p:cNvPr id="1" name="Shape 87"/>
        <p:cNvGrpSpPr/>
        <p:nvPr/>
      </p:nvGrpSpPr>
      <p:grpSpPr>
        <a:xfrm>
          <a:off x="0" y="0"/>
          <a:ext cx="0" cy="0"/>
          <a:chOff x="0" y="0"/>
          <a:chExt cx="0" cy="0"/>
        </a:xfrm>
      </p:grpSpPr>
      <p:sp useBgFill="1">
        <p:nvSpPr>
          <p:cNvPr id="93" name="Rectangle 95">
            <a:extLst>
              <a:ext uri="{FF2B5EF4-FFF2-40B4-BE49-F238E27FC236}">
                <a16:creationId xmlns:a16="http://schemas.microsoft.com/office/drawing/2014/main" id="{AE47195D-EC06-4298-8805-0F0D65997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p:cNvSpPr txBox="1"/>
          <p:nvPr/>
        </p:nvSpPr>
        <p:spPr>
          <a:xfrm>
            <a:off x="9010002" y="135696"/>
            <a:ext cx="3079223" cy="6585730"/>
          </a:xfrm>
          <a:prstGeom prst="rect">
            <a:avLst/>
          </a:prstGeom>
          <a:solidFill>
            <a:srgbClr val="FCF792"/>
          </a:solidFill>
        </p:spPr>
        <p:txBody>
          <a:bodyPr spcFirstLastPara="1" vert="horz" lIns="91440" tIns="45720" rIns="91440" bIns="45720" rtlCol="0" anchor="ctr" anchorCtr="0">
            <a:normAutofit/>
          </a:bodyPr>
          <a:lstStyle/>
          <a:p>
            <a:pPr marL="0" lvl="0" indent="0">
              <a:lnSpc>
                <a:spcPct val="90000"/>
              </a:lnSpc>
              <a:spcBef>
                <a:spcPct val="0"/>
              </a:spcBef>
              <a:spcAft>
                <a:spcPts val="600"/>
              </a:spcAft>
            </a:pPr>
            <a:endParaRPr lang="en-US" sz="3100" kern="1200">
              <a:solidFill>
                <a:schemeClr val="tx1"/>
              </a:solidFill>
              <a:latin typeface="+mj-lt"/>
              <a:ea typeface="+mj-ea"/>
              <a:cs typeface="+mj-cs"/>
              <a:sym typeface="Calibri"/>
            </a:endParaRPr>
          </a:p>
          <a:p>
            <a:pPr algn="ctr">
              <a:lnSpc>
                <a:spcPct val="90000"/>
              </a:lnSpc>
              <a:spcBef>
                <a:spcPct val="0"/>
              </a:spcBef>
              <a:spcAft>
                <a:spcPts val="600"/>
              </a:spcAft>
            </a:pPr>
            <a:r>
              <a:rPr lang="en-US" sz="3100" b="1" kern="1200" dirty="0">
                <a:solidFill>
                  <a:schemeClr val="tx1"/>
                </a:solidFill>
                <a:latin typeface="+mj-lt"/>
                <a:ea typeface="+mj-ea"/>
                <a:cs typeface="+mj-cs"/>
                <a:sym typeface="Calibri"/>
              </a:rPr>
              <a:t>  </a:t>
            </a:r>
            <a:r>
              <a:rPr lang="en-US" sz="3100" b="1" kern="1200" dirty="0">
                <a:solidFill>
                  <a:srgbClr val="525171"/>
                </a:solidFill>
                <a:latin typeface="+mj-lt"/>
                <a:ea typeface="+mj-ea"/>
                <a:cs typeface="+mj-cs"/>
                <a:sym typeface="Calibri"/>
              </a:rPr>
              <a:t>Module 2</a:t>
            </a:r>
            <a:endParaRPr lang="en-US" sz="3100" b="1" kern="1200" dirty="0">
              <a:solidFill>
                <a:srgbClr val="525171"/>
              </a:solidFill>
              <a:latin typeface="+mj-lt"/>
              <a:ea typeface="+mj-ea"/>
            </a:endParaRPr>
          </a:p>
          <a:p>
            <a:pPr algn="ctr">
              <a:lnSpc>
                <a:spcPct val="90000"/>
              </a:lnSpc>
              <a:spcBef>
                <a:spcPct val="0"/>
              </a:spcBef>
              <a:spcAft>
                <a:spcPts val="600"/>
              </a:spcAft>
            </a:pPr>
            <a:endParaRPr lang="en-US" sz="3100" b="1" kern="1200" dirty="0">
              <a:solidFill>
                <a:srgbClr val="525171"/>
              </a:solidFill>
              <a:latin typeface="+mj-lt"/>
              <a:ea typeface="+mj-ea"/>
            </a:endParaRPr>
          </a:p>
          <a:p>
            <a:pPr algn="ctr">
              <a:lnSpc>
                <a:spcPct val="90000"/>
              </a:lnSpc>
              <a:spcBef>
                <a:spcPct val="0"/>
              </a:spcBef>
              <a:spcAft>
                <a:spcPts val="600"/>
              </a:spcAft>
            </a:pPr>
            <a:r>
              <a:rPr lang="en-US" sz="2400" b="1" kern="1200" dirty="0">
                <a:solidFill>
                  <a:srgbClr val="525171"/>
                </a:solidFill>
                <a:latin typeface="+mj-lt"/>
                <a:ea typeface="+mj-ea"/>
                <a:cs typeface="+mj-cs"/>
                <a:sym typeface="Calibri"/>
              </a:rPr>
              <a:t>CIVIC ENGAGEMENT AND YOUTH </a:t>
            </a:r>
            <a:endParaRPr lang="en-US" sz="2800" b="1" kern="1200">
              <a:solidFill>
                <a:srgbClr val="525171"/>
              </a:solidFill>
              <a:latin typeface="+mj-lt"/>
              <a:ea typeface="+mj-ea"/>
            </a:endParaRPr>
          </a:p>
        </p:txBody>
      </p:sp>
      <p:sp>
        <p:nvSpPr>
          <p:cNvPr id="94" name="Rectangle 9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oogle Shape;91;p1"/>
          <p:cNvPicPr preferRelativeResize="0"/>
          <p:nvPr/>
        </p:nvPicPr>
        <p:blipFill rotWithShape="1">
          <a:blip r:embed="rId3"/>
          <a:stretch/>
        </p:blipFill>
        <p:spPr>
          <a:xfrm>
            <a:off x="545237" y="1535142"/>
            <a:ext cx="3685032" cy="3858671"/>
          </a:xfrm>
          <a:prstGeom prst="rect">
            <a:avLst/>
          </a:prstGeom>
          <a:noFill/>
        </p:spPr>
      </p:pic>
      <p:pic>
        <p:nvPicPr>
          <p:cNvPr id="90" name="Google Shape;90;p1"/>
          <p:cNvPicPr preferRelativeResize="0"/>
          <p:nvPr/>
        </p:nvPicPr>
        <p:blipFill rotWithShape="1">
          <a:blip r:embed="rId4"/>
          <a:stretch/>
        </p:blipFill>
        <p:spPr>
          <a:xfrm>
            <a:off x="4457706" y="3197313"/>
            <a:ext cx="3685032" cy="534328"/>
          </a:xfrm>
          <a:prstGeom prst="rect">
            <a:avLst/>
          </a:prstGeom>
          <a:noFill/>
        </p:spPr>
      </p:pic>
      <p:sp>
        <p:nvSpPr>
          <p:cNvPr id="97" name="Rectangle 10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9EA7929F-02DD-56FA-4B19-06BC99E6FD41}"/>
              </a:ext>
            </a:extLst>
          </p:cNvPr>
          <p:cNvPicPr>
            <a:picLocks noChangeAspect="1"/>
          </p:cNvPicPr>
          <p:nvPr/>
        </p:nvPicPr>
        <p:blipFill>
          <a:blip r:embed="rId5"/>
          <a:stretch>
            <a:fillRect/>
          </a:stretch>
        </p:blipFill>
        <p:spPr>
          <a:xfrm>
            <a:off x="403362" y="5397840"/>
            <a:ext cx="3732933" cy="8207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F0E7"/>
        </a:solidFill>
        <a:effectLst/>
      </p:bgPr>
    </p:bg>
    <p:spTree>
      <p:nvGrpSpPr>
        <p:cNvPr id="1" name="Shape 143"/>
        <p:cNvGrpSpPr/>
        <p:nvPr/>
      </p:nvGrpSpPr>
      <p:grpSpPr>
        <a:xfrm>
          <a:off x="0" y="0"/>
          <a:ext cx="0" cy="0"/>
          <a:chOff x="0" y="0"/>
          <a:chExt cx="0" cy="0"/>
        </a:xfrm>
      </p:grpSpPr>
      <p:sp useBgFill="1">
        <p:nvSpPr>
          <p:cNvPr id="147" name="Rectangle 14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F38B5D84-8D38-2646-583B-41EFC2B5D6EA}"/>
              </a:ext>
            </a:extLst>
          </p:cNvPr>
          <p:cNvSpPr>
            <a:spLocks noGrp="1"/>
          </p:cNvSpPr>
          <p:nvPr>
            <p:ph type="title"/>
          </p:nvPr>
        </p:nvSpPr>
        <p:spPr>
          <a:xfrm>
            <a:off x="1084385" y="388571"/>
            <a:ext cx="5393361" cy="1325563"/>
          </a:xfrm>
        </p:spPr>
        <p:txBody>
          <a:bodyPr>
            <a:normAutofit/>
          </a:bodyPr>
          <a:lstStyle/>
          <a:p>
            <a:r>
              <a:rPr lang="en-US" sz="2800" b="1" dirty="0">
                <a:solidFill>
                  <a:srgbClr val="525171"/>
                </a:solidFill>
                <a:latin typeface="Arial"/>
                <a:cs typeface="Arial"/>
              </a:rPr>
              <a:t>These are some of the participatory methods that can be used, such as:</a:t>
            </a:r>
            <a:endParaRPr lang="en-US" sz="2800" dirty="0">
              <a:solidFill>
                <a:srgbClr val="525171"/>
              </a:solidFill>
            </a:endParaRPr>
          </a:p>
        </p:txBody>
      </p:sp>
      <p:sp>
        <p:nvSpPr>
          <p:cNvPr id="6" name="Text Placeholder 5">
            <a:extLst>
              <a:ext uri="{FF2B5EF4-FFF2-40B4-BE49-F238E27FC236}">
                <a16:creationId xmlns:a16="http://schemas.microsoft.com/office/drawing/2014/main" id="{55B2D19A-030D-2EB4-41BC-BAE7692DFA51}"/>
              </a:ext>
            </a:extLst>
          </p:cNvPr>
          <p:cNvSpPr>
            <a:spLocks noGrp="1"/>
          </p:cNvSpPr>
          <p:nvPr>
            <p:ph type="body" idx="1"/>
          </p:nvPr>
        </p:nvSpPr>
        <p:spPr>
          <a:xfrm>
            <a:off x="838200" y="1825625"/>
            <a:ext cx="5393361" cy="4351338"/>
          </a:xfrm>
        </p:spPr>
        <p:txBody>
          <a:bodyPr>
            <a:normAutofit fontScale="92500" lnSpcReduction="10000"/>
          </a:bodyPr>
          <a:lstStyle/>
          <a:p>
            <a:pPr marL="228600" indent="0">
              <a:spcBef>
                <a:spcPts val="0"/>
              </a:spcBef>
              <a:spcAft>
                <a:spcPts val="600"/>
              </a:spcAft>
              <a:buNone/>
            </a:pPr>
            <a:endParaRPr lang="en-US" sz="2200" dirty="0">
              <a:latin typeface="Arial"/>
              <a:cs typeface="Arial"/>
            </a:endParaRPr>
          </a:p>
          <a:p>
            <a:pPr marL="228600" indent="0" algn="ctr">
              <a:spcBef>
                <a:spcPts val="0"/>
              </a:spcBef>
              <a:spcAft>
                <a:spcPts val="600"/>
              </a:spcAft>
              <a:buNone/>
            </a:pPr>
            <a:r>
              <a:rPr lang="en-US" sz="2200" b="1" dirty="0">
                <a:solidFill>
                  <a:srgbClr val="525171"/>
                </a:solidFill>
                <a:latin typeface="Calibri Light"/>
                <a:cs typeface="Arial"/>
              </a:rPr>
              <a:t>Digital referendum in Kortrijk, Flanders</a:t>
            </a:r>
            <a:endParaRPr lang="en-US" sz="2200" dirty="0">
              <a:solidFill>
                <a:srgbClr val="525171"/>
              </a:solidFill>
              <a:latin typeface="Calibri Light"/>
            </a:endParaRPr>
          </a:p>
          <a:p>
            <a:pPr marL="228600" indent="0" algn="ctr">
              <a:spcBef>
                <a:spcPts val="0"/>
              </a:spcBef>
              <a:spcAft>
                <a:spcPts val="600"/>
              </a:spcAft>
              <a:buNone/>
            </a:pPr>
            <a:r>
              <a:rPr lang="en-US" sz="2200" b="1" dirty="0">
                <a:solidFill>
                  <a:srgbClr val="525171"/>
                </a:solidFill>
                <a:latin typeface="Calibri Light"/>
                <a:cs typeface="Arial"/>
              </a:rPr>
              <a:t>Polling participation method</a:t>
            </a:r>
            <a:endParaRPr lang="en-US" sz="2200" dirty="0">
              <a:solidFill>
                <a:srgbClr val="525171"/>
              </a:solidFill>
              <a:latin typeface="Calibri Light"/>
            </a:endParaRPr>
          </a:p>
          <a:p>
            <a:pPr marL="228600" indent="0">
              <a:spcBef>
                <a:spcPts val="0"/>
              </a:spcBef>
              <a:spcAft>
                <a:spcPts val="600"/>
              </a:spcAft>
              <a:buNone/>
            </a:pPr>
            <a:endParaRPr lang="en-US" sz="2000" b="1" dirty="0">
              <a:solidFill>
                <a:srgbClr val="525171"/>
              </a:solidFill>
              <a:latin typeface="Calibri Light"/>
              <a:cs typeface="Arial"/>
            </a:endParaRPr>
          </a:p>
          <a:p>
            <a:pPr marL="228600" indent="0" algn="ctr">
              <a:spcBef>
                <a:spcPts val="0"/>
              </a:spcBef>
              <a:spcAft>
                <a:spcPts val="600"/>
              </a:spcAft>
              <a:buNone/>
            </a:pPr>
            <a:r>
              <a:rPr lang="en-US" sz="2000" dirty="0">
                <a:solidFill>
                  <a:srgbClr val="525171"/>
                </a:solidFill>
                <a:latin typeface="Calibri Light"/>
                <a:cs typeface="Arial"/>
              </a:rPr>
              <a:t>In October 2019, in the Flemish city of Kortrijk, the city administration decided to ask the opinion of the city's inhabitants on the implementation of a monthly car-free Sunday in the city center. It did so through a digital referendum, the first of its kind in Belgium. </a:t>
            </a:r>
            <a:endParaRPr lang="en-US" sz="2000" dirty="0">
              <a:solidFill>
                <a:srgbClr val="525171"/>
              </a:solidFill>
              <a:latin typeface="Calibri Light"/>
            </a:endParaRPr>
          </a:p>
          <a:p>
            <a:pPr marL="228600" indent="0" algn="ctr">
              <a:spcBef>
                <a:spcPts val="0"/>
              </a:spcBef>
              <a:spcAft>
                <a:spcPts val="600"/>
              </a:spcAft>
              <a:buNone/>
            </a:pPr>
            <a:endParaRPr lang="en-US" sz="2000" b="1" dirty="0">
              <a:solidFill>
                <a:srgbClr val="525171"/>
              </a:solidFill>
              <a:latin typeface="Calibri Light"/>
              <a:cs typeface="Arial"/>
            </a:endParaRPr>
          </a:p>
          <a:p>
            <a:pPr marL="228600" indent="0" algn="ctr">
              <a:spcBef>
                <a:spcPts val="0"/>
              </a:spcBef>
              <a:spcAft>
                <a:spcPts val="600"/>
              </a:spcAft>
              <a:buNone/>
            </a:pPr>
            <a:r>
              <a:rPr lang="en-US" sz="2600" b="1" i="1" dirty="0">
                <a:solidFill>
                  <a:srgbClr val="525171"/>
                </a:solidFill>
                <a:latin typeface="Calibri Light"/>
                <a:cs typeface="Arial"/>
              </a:rPr>
              <a:t>''Poll participation method''</a:t>
            </a:r>
            <a:endParaRPr lang="en-US" sz="2000" b="1" i="1" dirty="0">
              <a:solidFill>
                <a:srgbClr val="525171"/>
              </a:solidFill>
              <a:latin typeface="Calibri Light"/>
            </a:endParaRPr>
          </a:p>
          <a:p>
            <a:pPr marL="228600" indent="0" algn="ctr">
              <a:spcBef>
                <a:spcPts val="0"/>
              </a:spcBef>
              <a:spcAft>
                <a:spcPts val="600"/>
              </a:spcAft>
              <a:buNone/>
            </a:pPr>
            <a:r>
              <a:rPr lang="en-US" sz="2000" i="1" dirty="0">
                <a:solidFill>
                  <a:srgbClr val="525171"/>
                </a:solidFill>
                <a:latin typeface="Calibri Light"/>
                <a:cs typeface="Arial"/>
              </a:rPr>
              <a:t>It involves questioning a specific topic, predefining possible answers and letting citizens choose their preferred option.</a:t>
            </a:r>
            <a:endParaRPr lang="en-US" sz="2000" i="1" dirty="0">
              <a:solidFill>
                <a:srgbClr val="525171"/>
              </a:solidFill>
              <a:latin typeface="Calibri Light"/>
            </a:endParaRPr>
          </a:p>
        </p:txBody>
      </p:sp>
      <p:pic>
        <p:nvPicPr>
          <p:cNvPr id="2" name="Picture 2">
            <a:extLst>
              <a:ext uri="{FF2B5EF4-FFF2-40B4-BE49-F238E27FC236}">
                <a16:creationId xmlns:a16="http://schemas.microsoft.com/office/drawing/2014/main" id="{B40F6423-17A0-E2D7-A43B-BA5DF1B98694}"/>
              </a:ext>
            </a:extLst>
          </p:cNvPr>
          <p:cNvPicPr>
            <a:picLocks noChangeAspect="1"/>
          </p:cNvPicPr>
          <p:nvPr/>
        </p:nvPicPr>
        <p:blipFill rotWithShape="1">
          <a:blip r:embed="rId3"/>
          <a:srcRect l="18942" r="605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7" descr="Blog con riempimento a tinta unita">
            <a:extLst>
              <a:ext uri="{FF2B5EF4-FFF2-40B4-BE49-F238E27FC236}">
                <a16:creationId xmlns:a16="http://schemas.microsoft.com/office/drawing/2014/main" id="{C93F20E3-395F-EAEC-AFCC-38247C888B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092" y="1951892"/>
            <a:ext cx="668216" cy="668216"/>
          </a:xfrm>
          <a:prstGeom prst="rect">
            <a:avLst/>
          </a:prstGeom>
        </p:spPr>
      </p:pic>
      <p:pic>
        <p:nvPicPr>
          <p:cNvPr id="9" name="Google Shape;91;p1">
            <a:extLst>
              <a:ext uri="{FF2B5EF4-FFF2-40B4-BE49-F238E27FC236}">
                <a16:creationId xmlns:a16="http://schemas.microsoft.com/office/drawing/2014/main" id="{33745949-F4C7-0E62-3F4D-84A9F6C90EC1}"/>
              </a:ext>
            </a:extLst>
          </p:cNvPr>
          <p:cNvPicPr preferRelativeResize="0"/>
          <p:nvPr/>
        </p:nvPicPr>
        <p:blipFill rotWithShape="1">
          <a:blip r:embed="rId6"/>
          <a:stretch/>
        </p:blipFill>
        <p:spPr>
          <a:xfrm>
            <a:off x="88037" y="6271264"/>
            <a:ext cx="707371" cy="517595"/>
          </a:xfrm>
          <a:prstGeom prst="rect">
            <a:avLst/>
          </a:prstGeom>
          <a:noFill/>
        </p:spPr>
      </p:pic>
      <p:pic>
        <p:nvPicPr>
          <p:cNvPr id="4" name="Picture 2">
            <a:extLst>
              <a:ext uri="{FF2B5EF4-FFF2-40B4-BE49-F238E27FC236}">
                <a16:creationId xmlns:a16="http://schemas.microsoft.com/office/drawing/2014/main" id="{4A4F429D-012B-64E0-08E9-8D16D972AEA2}"/>
              </a:ext>
            </a:extLst>
          </p:cNvPr>
          <p:cNvPicPr>
            <a:picLocks noChangeAspect="1"/>
          </p:cNvPicPr>
          <p:nvPr/>
        </p:nvPicPr>
        <p:blipFill>
          <a:blip r:embed="rId7"/>
          <a:stretch>
            <a:fillRect/>
          </a:stretch>
        </p:blipFill>
        <p:spPr>
          <a:xfrm>
            <a:off x="897052" y="6374488"/>
            <a:ext cx="1404004" cy="3270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F0E7"/>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FC01C68-617D-7B4A-3598-2CEDC2D93DAA}"/>
              </a:ext>
            </a:extLst>
          </p:cNvPr>
          <p:cNvSpPr>
            <a:spLocks noGrp="1"/>
          </p:cNvSpPr>
          <p:nvPr>
            <p:ph type="title"/>
          </p:nvPr>
        </p:nvSpPr>
        <p:spPr>
          <a:xfrm>
            <a:off x="838200" y="365125"/>
            <a:ext cx="5387502" cy="1325563"/>
          </a:xfrm>
        </p:spPr>
        <p:txBody>
          <a:bodyPr>
            <a:normAutofit/>
          </a:bodyPr>
          <a:lstStyle/>
          <a:p>
            <a:r>
              <a:rPr lang="en-US" sz="3700" b="1" dirty="0">
                <a:solidFill>
                  <a:srgbClr val="525171"/>
                </a:solidFill>
              </a:rPr>
              <a:t>Paris and the participatory budgeting method </a:t>
            </a:r>
            <a:endParaRPr lang="en-US" sz="3700" dirty="0">
              <a:solidFill>
                <a:srgbClr val="525171"/>
              </a:solidFill>
            </a:endParaRPr>
          </a:p>
        </p:txBody>
      </p:sp>
      <p:sp>
        <p:nvSpPr>
          <p:cNvPr id="3" name="Text Placeholder 2">
            <a:extLst>
              <a:ext uri="{FF2B5EF4-FFF2-40B4-BE49-F238E27FC236}">
                <a16:creationId xmlns:a16="http://schemas.microsoft.com/office/drawing/2014/main" id="{FC1F6545-B07D-29EF-85E8-D158C7A063F7}"/>
              </a:ext>
            </a:extLst>
          </p:cNvPr>
          <p:cNvSpPr>
            <a:spLocks noGrp="1"/>
          </p:cNvSpPr>
          <p:nvPr>
            <p:ph type="body" idx="1"/>
          </p:nvPr>
        </p:nvSpPr>
        <p:spPr>
          <a:xfrm>
            <a:off x="838200" y="1825625"/>
            <a:ext cx="5387502" cy="4351338"/>
          </a:xfrm>
        </p:spPr>
        <p:txBody>
          <a:bodyPr>
            <a:normAutofit/>
          </a:bodyPr>
          <a:lstStyle/>
          <a:p>
            <a:pPr marL="596900" indent="0">
              <a:spcBef>
                <a:spcPts val="0"/>
              </a:spcBef>
              <a:buNone/>
            </a:pPr>
            <a:endParaRPr lang="en-US" sz="2000" b="1" dirty="0"/>
          </a:p>
          <a:p>
            <a:pPr indent="0" algn="ctr">
              <a:spcBef>
                <a:spcPts val="0"/>
              </a:spcBef>
              <a:buNone/>
            </a:pPr>
            <a:r>
              <a:rPr lang="en-US" sz="2000" dirty="0">
                <a:solidFill>
                  <a:srgbClr val="525171"/>
                </a:solidFill>
                <a:latin typeface="Calibri Light"/>
              </a:rPr>
              <a:t>Paris introduced participatory budgeting to increase residents' involvement in municipal decision-making and to allocate funds more efficiently. The initiative led to the implementation of numerous projects proposed and voted on by residents.</a:t>
            </a:r>
          </a:p>
          <a:p>
            <a:pPr indent="0" algn="ctr">
              <a:spcBef>
                <a:spcPts val="0"/>
              </a:spcBef>
              <a:buNone/>
            </a:pPr>
            <a:endParaRPr lang="en-US" sz="2000" dirty="0">
              <a:solidFill>
                <a:srgbClr val="525171"/>
              </a:solidFill>
              <a:latin typeface="Calibri Light"/>
            </a:endParaRPr>
          </a:p>
          <a:p>
            <a:pPr indent="0" algn="ctr">
              <a:spcBef>
                <a:spcPts val="0"/>
              </a:spcBef>
              <a:buNone/>
            </a:pPr>
            <a:r>
              <a:rPr lang="en-US" i="1" dirty="0">
                <a:solidFill>
                  <a:srgbClr val="525171"/>
                </a:solidFill>
                <a:latin typeface="Calibri Light"/>
              </a:rPr>
              <a:t>‘'Participatory budgets'’</a:t>
            </a:r>
            <a:r>
              <a:rPr lang="en-US" sz="2000" i="1" dirty="0">
                <a:solidFill>
                  <a:srgbClr val="525171"/>
                </a:solidFill>
                <a:latin typeface="Calibri Light"/>
              </a:rPr>
              <a:t> </a:t>
            </a:r>
          </a:p>
          <a:p>
            <a:pPr indent="0" algn="ctr">
              <a:spcBef>
                <a:spcPts val="0"/>
              </a:spcBef>
              <a:buNone/>
            </a:pPr>
            <a:r>
              <a:rPr lang="en-US" sz="2000" i="1" dirty="0">
                <a:solidFill>
                  <a:srgbClr val="525171"/>
                </a:solidFill>
                <a:latin typeface="Calibri Light"/>
              </a:rPr>
              <a:t>are a very powerful participation tool, as they directly involve citizens in the process of allocating municipal budgets. Citizens choose the projects in which they think the city should invest, using the specially allocated funds.</a:t>
            </a:r>
            <a:endParaRPr lang="en-US" dirty="0">
              <a:latin typeface="Calibri Light"/>
            </a:endParaRPr>
          </a:p>
          <a:p>
            <a:pPr marL="914400" indent="0" algn="ctr">
              <a:spcBef>
                <a:spcPts val="0"/>
              </a:spcBef>
              <a:buNone/>
            </a:pPr>
            <a:endParaRPr lang="en-US" sz="2000" dirty="0"/>
          </a:p>
          <a:p>
            <a:pPr indent="0" algn="ctr">
              <a:spcBef>
                <a:spcPts val="0"/>
              </a:spcBef>
              <a:buNone/>
            </a:pPr>
            <a:endParaRPr lang="en-US" sz="2000" dirty="0"/>
          </a:p>
          <a:p>
            <a:pPr marL="0" indent="0">
              <a:spcBef>
                <a:spcPts val="0"/>
              </a:spcBef>
              <a:buNone/>
            </a:pPr>
            <a:endParaRPr lang="en-US" sz="2000" dirty="0"/>
          </a:p>
          <a:p>
            <a:pPr marL="114300" indent="0">
              <a:buNone/>
            </a:pPr>
            <a:endParaRPr lang="en-US" sz="2000" dirty="0"/>
          </a:p>
        </p:txBody>
      </p:sp>
      <p:pic>
        <p:nvPicPr>
          <p:cNvPr id="4" name="Picture 4">
            <a:extLst>
              <a:ext uri="{FF2B5EF4-FFF2-40B4-BE49-F238E27FC236}">
                <a16:creationId xmlns:a16="http://schemas.microsoft.com/office/drawing/2014/main" id="{EED4FE26-D68F-6BBF-BE23-7969E53A3841}"/>
              </a:ext>
            </a:extLst>
          </p:cNvPr>
          <p:cNvPicPr>
            <a:picLocks noChangeAspect="1"/>
          </p:cNvPicPr>
          <p:nvPr/>
        </p:nvPicPr>
        <p:blipFill rotWithShape="1">
          <a:blip r:embed="rId2"/>
          <a:srcRect l="27201" r="8454"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Graphic 5" descr="Denaro con riempimento a tinta unita">
            <a:extLst>
              <a:ext uri="{FF2B5EF4-FFF2-40B4-BE49-F238E27FC236}">
                <a16:creationId xmlns:a16="http://schemas.microsoft.com/office/drawing/2014/main" id="{CC92D3A6-F1BB-671C-689D-5B6006B3D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40000">
            <a:off x="837667" y="1831349"/>
            <a:ext cx="597877" cy="609600"/>
          </a:xfrm>
          <a:prstGeom prst="rect">
            <a:avLst/>
          </a:prstGeom>
        </p:spPr>
      </p:pic>
      <p:pic>
        <p:nvPicPr>
          <p:cNvPr id="7" name="Google Shape;91;p1">
            <a:extLst>
              <a:ext uri="{FF2B5EF4-FFF2-40B4-BE49-F238E27FC236}">
                <a16:creationId xmlns:a16="http://schemas.microsoft.com/office/drawing/2014/main" id="{0AFA9EFD-A2CE-4EE2-3FBE-3BBB1A6EA4F8}"/>
              </a:ext>
            </a:extLst>
          </p:cNvPr>
          <p:cNvPicPr preferRelativeResize="0"/>
          <p:nvPr/>
        </p:nvPicPr>
        <p:blipFill rotWithShape="1">
          <a:blip r:embed="rId5"/>
          <a:stretch/>
        </p:blipFill>
        <p:spPr>
          <a:xfrm>
            <a:off x="88037" y="6271264"/>
            <a:ext cx="707371" cy="517595"/>
          </a:xfrm>
          <a:prstGeom prst="rect">
            <a:avLst/>
          </a:prstGeom>
          <a:noFill/>
        </p:spPr>
      </p:pic>
      <p:pic>
        <p:nvPicPr>
          <p:cNvPr id="8" name="Picture 2">
            <a:extLst>
              <a:ext uri="{FF2B5EF4-FFF2-40B4-BE49-F238E27FC236}">
                <a16:creationId xmlns:a16="http://schemas.microsoft.com/office/drawing/2014/main" id="{9C9F0D55-A801-CB7C-D933-78459DC3963F}"/>
              </a:ext>
            </a:extLst>
          </p:cNvPr>
          <p:cNvPicPr>
            <a:picLocks noChangeAspect="1"/>
          </p:cNvPicPr>
          <p:nvPr/>
        </p:nvPicPr>
        <p:blipFill>
          <a:blip r:embed="rId6"/>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26613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F0E7"/>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35463D4-EF3A-5503-BB21-82F124E124D9}"/>
              </a:ext>
            </a:extLst>
          </p:cNvPr>
          <p:cNvSpPr>
            <a:spLocks noGrp="1"/>
          </p:cNvSpPr>
          <p:nvPr>
            <p:ph type="title"/>
          </p:nvPr>
        </p:nvSpPr>
        <p:spPr>
          <a:xfrm>
            <a:off x="463062" y="646479"/>
            <a:ext cx="10515599" cy="1325563"/>
          </a:xfrm>
        </p:spPr>
        <p:txBody>
          <a:bodyPr>
            <a:normAutofit/>
          </a:bodyPr>
          <a:lstStyle/>
          <a:p>
            <a:pPr marL="596900"/>
            <a:r>
              <a:rPr lang="en-US" b="1" dirty="0">
                <a:solidFill>
                  <a:srgbClr val="525171"/>
                </a:solidFill>
              </a:rPr>
              <a:t>Grand Paris Sud and participatory ideation process</a:t>
            </a:r>
            <a:endParaRPr lang="en-US" dirty="0">
              <a:solidFill>
                <a:srgbClr val="525171"/>
              </a:solidFill>
            </a:endParaRPr>
          </a:p>
          <a:p>
            <a:endParaRPr lang="en-US"/>
          </a:p>
        </p:txBody>
      </p:sp>
      <p:sp>
        <p:nvSpPr>
          <p:cNvPr id="3" name="Text Placeholder 2">
            <a:extLst>
              <a:ext uri="{FF2B5EF4-FFF2-40B4-BE49-F238E27FC236}">
                <a16:creationId xmlns:a16="http://schemas.microsoft.com/office/drawing/2014/main" id="{A579D64F-5B49-6241-6354-8BC63B54610A}"/>
              </a:ext>
            </a:extLst>
          </p:cNvPr>
          <p:cNvSpPr>
            <a:spLocks noGrp="1"/>
          </p:cNvSpPr>
          <p:nvPr>
            <p:ph type="body" idx="1"/>
          </p:nvPr>
        </p:nvSpPr>
        <p:spPr>
          <a:xfrm>
            <a:off x="709246" y="2294548"/>
            <a:ext cx="5393361" cy="4351338"/>
          </a:xfrm>
        </p:spPr>
        <p:txBody>
          <a:bodyPr spcFirstLastPara="1" wrap="square" lIns="91425" tIns="45700" rIns="91425" bIns="45700" anchor="ctr" anchorCtr="0">
            <a:normAutofit/>
          </a:bodyPr>
          <a:lstStyle/>
          <a:p>
            <a:pPr indent="0" algn="ctr">
              <a:spcBef>
                <a:spcPts val="0"/>
              </a:spcBef>
              <a:buNone/>
            </a:pPr>
            <a:r>
              <a:rPr lang="en-US" sz="2400" dirty="0">
                <a:solidFill>
                  <a:srgbClr val="525171"/>
                </a:solidFill>
              </a:rPr>
              <a:t>Grand Paris Sud used this process to gather new ideas from its inhabitants on three areas of its strategic plan: cycling, environment and culture.</a:t>
            </a:r>
            <a:endParaRPr lang="en-US"/>
          </a:p>
          <a:p>
            <a:pPr indent="0" algn="ctr">
              <a:spcBef>
                <a:spcPts val="0"/>
              </a:spcBef>
              <a:buNone/>
            </a:pPr>
            <a:endParaRPr lang="en-US" sz="2400" dirty="0">
              <a:solidFill>
                <a:srgbClr val="525171"/>
              </a:solidFill>
            </a:endParaRPr>
          </a:p>
          <a:p>
            <a:pPr marL="596900" indent="0" algn="ctr">
              <a:spcBef>
                <a:spcPts val="0"/>
              </a:spcBef>
              <a:buNone/>
            </a:pPr>
            <a:r>
              <a:rPr lang="en-US" b="1" i="1" dirty="0">
                <a:solidFill>
                  <a:srgbClr val="525171"/>
                </a:solidFill>
              </a:rPr>
              <a:t>The ''ideation process''</a:t>
            </a:r>
            <a:endParaRPr lang="en-US" i="1" dirty="0">
              <a:solidFill>
                <a:srgbClr val="525171"/>
              </a:solidFill>
            </a:endParaRPr>
          </a:p>
          <a:p>
            <a:pPr marL="596900" indent="0" algn="ctr">
              <a:spcBef>
                <a:spcPts val="0"/>
              </a:spcBef>
              <a:buFont typeface="Arial"/>
              <a:buNone/>
            </a:pPr>
            <a:r>
              <a:rPr lang="en-US" sz="2400" i="1" dirty="0">
                <a:solidFill>
                  <a:srgbClr val="525171"/>
                </a:solidFill>
              </a:rPr>
              <a:t>is a way for cities and municipalities to approach citizens for new ideas on predefined topics. The collection of ideas is a more complex process than a simple vote and requires greater citizen involvement.</a:t>
            </a:r>
            <a:endParaRPr lang="en-US" i="1">
              <a:solidFill>
                <a:srgbClr val="525171"/>
              </a:solidFill>
            </a:endParaRPr>
          </a:p>
          <a:p>
            <a:pPr indent="0">
              <a:spcBef>
                <a:spcPts val="0"/>
              </a:spcBef>
              <a:buNone/>
            </a:pPr>
            <a:endParaRPr lang="en-US" sz="2400" i="1" dirty="0"/>
          </a:p>
          <a:p>
            <a:pPr marL="114300" indent="0">
              <a:buNone/>
            </a:pPr>
            <a:endParaRPr lang="en-US" sz="2400"/>
          </a:p>
        </p:txBody>
      </p:sp>
      <p:pic>
        <p:nvPicPr>
          <p:cNvPr id="4" name="Picture 4">
            <a:extLst>
              <a:ext uri="{FF2B5EF4-FFF2-40B4-BE49-F238E27FC236}">
                <a16:creationId xmlns:a16="http://schemas.microsoft.com/office/drawing/2014/main" id="{D27D2544-A1F1-553F-C708-7CD4D7745BD5}"/>
              </a:ext>
            </a:extLst>
          </p:cNvPr>
          <p:cNvPicPr>
            <a:picLocks noChangeAspect="1"/>
          </p:cNvPicPr>
          <p:nvPr/>
        </p:nvPicPr>
        <p:blipFill rotWithShape="1">
          <a:blip r:embed="rId2"/>
          <a:srcRect l="12092" r="17909"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5" descr="Lampadina e ingranaggio con riempimento a tinta unita">
            <a:extLst>
              <a:ext uri="{FF2B5EF4-FFF2-40B4-BE49-F238E27FC236}">
                <a16:creationId xmlns:a16="http://schemas.microsoft.com/office/drawing/2014/main" id="{DF6D4A2F-22D6-A2E0-E169-F93F180F1F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893276"/>
            <a:ext cx="656493" cy="644770"/>
          </a:xfrm>
          <a:prstGeom prst="rect">
            <a:avLst/>
          </a:prstGeom>
        </p:spPr>
      </p:pic>
      <p:pic>
        <p:nvPicPr>
          <p:cNvPr id="7" name="Google Shape;91;p1">
            <a:extLst>
              <a:ext uri="{FF2B5EF4-FFF2-40B4-BE49-F238E27FC236}">
                <a16:creationId xmlns:a16="http://schemas.microsoft.com/office/drawing/2014/main" id="{1EB4C74D-A245-FB5A-9EBF-7EAFBD7E2652}"/>
              </a:ext>
            </a:extLst>
          </p:cNvPr>
          <p:cNvPicPr preferRelativeResize="0"/>
          <p:nvPr/>
        </p:nvPicPr>
        <p:blipFill rotWithShape="1">
          <a:blip r:embed="rId5"/>
          <a:stretch/>
        </p:blipFill>
        <p:spPr>
          <a:xfrm>
            <a:off x="88037" y="6271264"/>
            <a:ext cx="707371" cy="517595"/>
          </a:xfrm>
          <a:prstGeom prst="rect">
            <a:avLst/>
          </a:prstGeom>
          <a:noFill/>
        </p:spPr>
      </p:pic>
      <p:pic>
        <p:nvPicPr>
          <p:cNvPr id="8" name="Picture 2">
            <a:extLst>
              <a:ext uri="{FF2B5EF4-FFF2-40B4-BE49-F238E27FC236}">
                <a16:creationId xmlns:a16="http://schemas.microsoft.com/office/drawing/2014/main" id="{FF83001D-6B9D-1B4D-92F2-3766D96B7382}"/>
              </a:ext>
            </a:extLst>
          </p:cNvPr>
          <p:cNvPicPr>
            <a:picLocks noChangeAspect="1"/>
          </p:cNvPicPr>
          <p:nvPr/>
        </p:nvPicPr>
        <p:blipFill>
          <a:blip r:embed="rId6"/>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353105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Shape 156"/>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81F39-C183-8B25-FB2C-4615D3A38933}"/>
              </a:ext>
            </a:extLst>
          </p:cNvPr>
          <p:cNvSpPr>
            <a:spLocks noGrp="1"/>
          </p:cNvSpPr>
          <p:nvPr>
            <p:ph type="title"/>
          </p:nvPr>
        </p:nvSpPr>
        <p:spPr>
          <a:xfrm>
            <a:off x="898211" y="1874969"/>
            <a:ext cx="3937298" cy="4166010"/>
          </a:xfrm>
        </p:spPr>
        <p:txBody>
          <a:bodyPr>
            <a:normAutofit/>
          </a:bodyPr>
          <a:lstStyle/>
          <a:p>
            <a:pPr algn="ctr"/>
            <a:r>
              <a:rPr lang="en-US" b="1" dirty="0">
                <a:solidFill>
                  <a:srgbClr val="525171"/>
                </a:solidFill>
              </a:rPr>
              <a:t>Theory of Change</a:t>
            </a:r>
            <a:endParaRPr lang="en-US" b="1" dirty="0">
              <a:solidFill>
                <a:srgbClr val="000000"/>
              </a:solidFill>
            </a:endParaRPr>
          </a:p>
          <a:p>
            <a:endParaRPr lang="en-US">
              <a:solidFill>
                <a:srgbClr val="FFFFFF"/>
              </a:solidFill>
            </a:endParaRPr>
          </a:p>
          <a:p>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356F2271-87A5-ACD1-5CC6-C0A188FED660}"/>
              </a:ext>
            </a:extLst>
          </p:cNvPr>
          <p:cNvSpPr>
            <a:spLocks noGrp="1"/>
          </p:cNvSpPr>
          <p:nvPr>
            <p:ph type="body" idx="1"/>
          </p:nvPr>
        </p:nvSpPr>
        <p:spPr>
          <a:xfrm>
            <a:off x="6037385" y="985003"/>
            <a:ext cx="5257799" cy="4889350"/>
          </a:xfrm>
        </p:spPr>
        <p:txBody>
          <a:bodyPr anchor="t">
            <a:normAutofit lnSpcReduction="10000"/>
          </a:bodyPr>
          <a:lstStyle/>
          <a:p>
            <a:pPr marL="0" indent="0">
              <a:spcBef>
                <a:spcPts val="0"/>
              </a:spcBef>
              <a:buNone/>
            </a:pPr>
            <a:r>
              <a:rPr lang="en-US" sz="2400" b="1" dirty="0">
                <a:solidFill>
                  <a:srgbClr val="525171"/>
                </a:solidFill>
                <a:latin typeface="Calibri Light"/>
              </a:rPr>
              <a:t>Theory of Change</a:t>
            </a:r>
            <a:r>
              <a:rPr lang="en-US" sz="2400" dirty="0">
                <a:solidFill>
                  <a:srgbClr val="525171"/>
                </a:solidFill>
                <a:latin typeface="Calibri Light"/>
              </a:rPr>
              <a:t> (</a:t>
            </a:r>
            <a:r>
              <a:rPr lang="en-US" sz="2400" dirty="0" err="1">
                <a:solidFill>
                  <a:srgbClr val="525171"/>
                </a:solidFill>
                <a:latin typeface="Calibri Light"/>
              </a:rPr>
              <a:t>ToC</a:t>
            </a:r>
            <a:r>
              <a:rPr lang="en-US" sz="2400" dirty="0">
                <a:solidFill>
                  <a:srgbClr val="525171"/>
                </a:solidFill>
                <a:latin typeface="Calibri Light"/>
              </a:rPr>
              <a:t>) </a:t>
            </a:r>
            <a:r>
              <a:rPr lang="en-US" sz="2400" i="1" dirty="0">
                <a:solidFill>
                  <a:srgbClr val="525171"/>
                </a:solidFill>
                <a:latin typeface="Calibri Light"/>
              </a:rPr>
              <a:t>is a critical thinking approach to program design</a:t>
            </a:r>
            <a:r>
              <a:rPr lang="en-US" sz="2400" dirty="0">
                <a:solidFill>
                  <a:srgbClr val="525171"/>
                </a:solidFill>
                <a:latin typeface="Calibri Light"/>
              </a:rPr>
              <a:t>, monitoring and evaluation that has become increasingly influential in international development. </a:t>
            </a:r>
            <a:endParaRPr lang="en-US" dirty="0">
              <a:latin typeface="Calibri Light"/>
            </a:endParaRPr>
          </a:p>
          <a:p>
            <a:pPr marL="0" indent="0">
              <a:spcBef>
                <a:spcPts val="0"/>
              </a:spcBef>
              <a:buNone/>
            </a:pPr>
            <a:endParaRPr lang="en-US" sz="2400" dirty="0">
              <a:solidFill>
                <a:srgbClr val="525171"/>
              </a:solidFill>
              <a:latin typeface="Calibri Light"/>
            </a:endParaRPr>
          </a:p>
          <a:p>
            <a:pPr marL="0" indent="0">
              <a:spcBef>
                <a:spcPts val="0"/>
              </a:spcBef>
              <a:buNone/>
            </a:pPr>
            <a:r>
              <a:rPr lang="en-US" sz="2400" dirty="0" err="1">
                <a:solidFill>
                  <a:srgbClr val="525171"/>
                </a:solidFill>
                <a:latin typeface="Calibri Light"/>
              </a:rPr>
              <a:t>ToC</a:t>
            </a:r>
            <a:r>
              <a:rPr lang="en-US" sz="2400" dirty="0">
                <a:solidFill>
                  <a:srgbClr val="525171"/>
                </a:solidFill>
                <a:latin typeface="Calibri Light"/>
              </a:rPr>
              <a:t> outlines the building blocks and the relationships between them that would lead to the realization of a long-term goal. </a:t>
            </a:r>
            <a:endParaRPr lang="en-US" dirty="0">
              <a:solidFill>
                <a:srgbClr val="000000"/>
              </a:solidFill>
              <a:latin typeface="Calibri Light"/>
            </a:endParaRPr>
          </a:p>
          <a:p>
            <a:pPr marL="0" indent="0">
              <a:spcBef>
                <a:spcPts val="0"/>
              </a:spcBef>
              <a:buNone/>
            </a:pPr>
            <a:endParaRPr lang="en-US" sz="2400" dirty="0">
              <a:solidFill>
                <a:srgbClr val="525171"/>
              </a:solidFill>
              <a:latin typeface="Calibri Light"/>
            </a:endParaRPr>
          </a:p>
          <a:p>
            <a:pPr marL="0" indent="0">
              <a:spcBef>
                <a:spcPts val="0"/>
              </a:spcBef>
              <a:buNone/>
            </a:pPr>
            <a:r>
              <a:rPr lang="en-US" sz="2400" dirty="0">
                <a:solidFill>
                  <a:srgbClr val="525171"/>
                </a:solidFill>
                <a:latin typeface="Calibri Light"/>
              </a:rPr>
              <a:t>It is flexible and practical in that it clearly articulates a vision of meaningful social change and then systematically outlines the specific steps to achieve it. </a:t>
            </a:r>
            <a:endParaRPr lang="en-US" dirty="0">
              <a:latin typeface="Calibri Light"/>
            </a:endParaRPr>
          </a:p>
          <a:p>
            <a:pPr marL="0" indent="0">
              <a:spcBef>
                <a:spcPts val="0"/>
              </a:spcBef>
              <a:buNone/>
            </a:pPr>
            <a:endParaRPr lang="en-US" sz="2400" dirty="0"/>
          </a:p>
          <a:p>
            <a:pPr marL="114300" indent="0">
              <a:buNone/>
            </a:pPr>
            <a:endParaRPr lang="en-US" sz="24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raphic 4" descr="Badge 5 con riempimento a tinta unita">
            <a:extLst>
              <a:ext uri="{FF2B5EF4-FFF2-40B4-BE49-F238E27FC236}">
                <a16:creationId xmlns:a16="http://schemas.microsoft.com/office/drawing/2014/main" id="{0D00E0AF-1A87-E581-E03B-3602A52B7A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4616" y="1811215"/>
            <a:ext cx="914400" cy="914400"/>
          </a:xfrm>
          <a:prstGeom prst="rect">
            <a:avLst/>
          </a:prstGeom>
        </p:spPr>
      </p:pic>
      <p:pic>
        <p:nvPicPr>
          <p:cNvPr id="6" name="Google Shape;91;p1">
            <a:extLst>
              <a:ext uri="{FF2B5EF4-FFF2-40B4-BE49-F238E27FC236}">
                <a16:creationId xmlns:a16="http://schemas.microsoft.com/office/drawing/2014/main" id="{709C5846-1827-16D0-01F1-3A0F35E1F234}"/>
              </a:ext>
            </a:extLst>
          </p:cNvPr>
          <p:cNvPicPr preferRelativeResize="0"/>
          <p:nvPr/>
        </p:nvPicPr>
        <p:blipFill rotWithShape="1">
          <a:blip r:embed="rId5"/>
          <a:stretch/>
        </p:blipFill>
        <p:spPr>
          <a:xfrm>
            <a:off x="88037" y="6271264"/>
            <a:ext cx="707371" cy="517595"/>
          </a:xfrm>
          <a:prstGeom prst="rect">
            <a:avLst/>
          </a:prstGeom>
          <a:noFill/>
        </p:spPr>
      </p:pic>
      <p:pic>
        <p:nvPicPr>
          <p:cNvPr id="7" name="Picture 2">
            <a:extLst>
              <a:ext uri="{FF2B5EF4-FFF2-40B4-BE49-F238E27FC236}">
                <a16:creationId xmlns:a16="http://schemas.microsoft.com/office/drawing/2014/main" id="{667E769B-132F-D249-21DA-AFA9F07C7EEA}"/>
              </a:ext>
            </a:extLst>
          </p:cNvPr>
          <p:cNvPicPr>
            <a:picLocks noChangeAspect="1"/>
          </p:cNvPicPr>
          <p:nvPr/>
        </p:nvPicPr>
        <p:blipFill>
          <a:blip r:embed="rId6"/>
          <a:stretch>
            <a:fillRect/>
          </a:stretch>
        </p:blipFill>
        <p:spPr>
          <a:xfrm>
            <a:off x="897052" y="6374488"/>
            <a:ext cx="1404004" cy="3270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pic>
        <p:nvPicPr>
          <p:cNvPr id="2" name="Online Media 1" title="DIY Toolkit | Theory Of Change">
            <a:hlinkClick r:id="" action="ppaction://media"/>
            <a:extLst>
              <a:ext uri="{FF2B5EF4-FFF2-40B4-BE49-F238E27FC236}">
                <a16:creationId xmlns:a16="http://schemas.microsoft.com/office/drawing/2014/main" id="{05DEB497-29D6-F3B4-562C-835A933EA9B5}"/>
              </a:ext>
            </a:extLst>
          </p:cNvPr>
          <p:cNvPicPr>
            <a:picLocks noRot="1" noChangeAspect="1"/>
          </p:cNvPicPr>
          <p:nvPr>
            <a:videoFile r:link="rId1"/>
          </p:nvPr>
        </p:nvPicPr>
        <p:blipFill>
          <a:blip r:embed="rId3"/>
          <a:stretch>
            <a:fillRect/>
          </a:stretch>
        </p:blipFill>
        <p:spPr>
          <a:xfrm>
            <a:off x="1719385" y="988158"/>
            <a:ext cx="8858737" cy="4682391"/>
          </a:xfrm>
          <a:prstGeom prst="rect">
            <a:avLst/>
          </a:prstGeom>
        </p:spPr>
      </p:pic>
      <p:pic>
        <p:nvPicPr>
          <p:cNvPr id="4" name="Google Shape;91;p1">
            <a:extLst>
              <a:ext uri="{FF2B5EF4-FFF2-40B4-BE49-F238E27FC236}">
                <a16:creationId xmlns:a16="http://schemas.microsoft.com/office/drawing/2014/main" id="{7D124CEC-53A1-7998-3D58-82C9C95DA35D}"/>
              </a:ext>
            </a:extLst>
          </p:cNvPr>
          <p:cNvPicPr preferRelativeResize="0"/>
          <p:nvPr/>
        </p:nvPicPr>
        <p:blipFill rotWithShape="1">
          <a:blip r:embed="rId4"/>
          <a:stretch/>
        </p:blipFill>
        <p:spPr>
          <a:xfrm>
            <a:off x="88037" y="6271264"/>
            <a:ext cx="707371" cy="517595"/>
          </a:xfrm>
          <a:prstGeom prst="rect">
            <a:avLst/>
          </a:prstGeom>
          <a:noFill/>
        </p:spPr>
      </p:pic>
      <p:pic>
        <p:nvPicPr>
          <p:cNvPr id="5" name="Picture 2">
            <a:extLst>
              <a:ext uri="{FF2B5EF4-FFF2-40B4-BE49-F238E27FC236}">
                <a16:creationId xmlns:a16="http://schemas.microsoft.com/office/drawing/2014/main" id="{91ABFD43-5595-3799-3CE0-EFD35CAA800B}"/>
              </a:ext>
            </a:extLst>
          </p:cNvPr>
          <p:cNvPicPr>
            <a:picLocks noChangeAspect="1"/>
          </p:cNvPicPr>
          <p:nvPr/>
        </p:nvPicPr>
        <p:blipFill>
          <a:blip r:embed="rId5"/>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4137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Shape 162"/>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C833C-B1C2-D07B-9340-1966179A3446}"/>
              </a:ext>
            </a:extLst>
          </p:cNvPr>
          <p:cNvSpPr>
            <a:spLocks noGrp="1"/>
          </p:cNvSpPr>
          <p:nvPr>
            <p:ph type="title"/>
          </p:nvPr>
        </p:nvSpPr>
        <p:spPr>
          <a:xfrm>
            <a:off x="1389278" y="1233241"/>
            <a:ext cx="3240506" cy="4064628"/>
          </a:xfrm>
        </p:spPr>
        <p:txBody>
          <a:bodyPr>
            <a:normAutofit/>
          </a:bodyPr>
          <a:lstStyle/>
          <a:p>
            <a:r>
              <a:rPr lang="en-US" b="1" i="1" dirty="0">
                <a:solidFill>
                  <a:srgbClr val="525171"/>
                </a:solidFill>
              </a:rPr>
              <a:t>Identify the Long-Term Outcome</a:t>
            </a:r>
            <a:endParaRPr lang="en-US" b="1" dirty="0">
              <a:solidFill>
                <a:srgbClr val="525171"/>
              </a:solidFill>
            </a:endParaRP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6F67F78-9D4B-F1CA-1089-626E8415AC71}"/>
              </a:ext>
            </a:extLst>
          </p:cNvPr>
          <p:cNvSpPr>
            <a:spLocks noGrp="1"/>
          </p:cNvSpPr>
          <p:nvPr>
            <p:ph type="body" idx="1"/>
          </p:nvPr>
        </p:nvSpPr>
        <p:spPr>
          <a:xfrm>
            <a:off x="6096000" y="820880"/>
            <a:ext cx="5257799" cy="4889350"/>
          </a:xfrm>
        </p:spPr>
        <p:txBody>
          <a:bodyPr anchor="t">
            <a:normAutofit/>
          </a:bodyPr>
          <a:lstStyle/>
          <a:p>
            <a:pPr marL="1054100" indent="0">
              <a:spcBef>
                <a:spcPts val="0"/>
              </a:spcBef>
              <a:spcAft>
                <a:spcPts val="600"/>
              </a:spcAft>
              <a:buNone/>
            </a:pPr>
            <a:endParaRPr lang="en-US" sz="2600" i="1" dirty="0"/>
          </a:p>
          <a:p>
            <a:pPr marL="1371600" indent="0">
              <a:spcBef>
                <a:spcPts val="0"/>
              </a:spcBef>
              <a:spcAft>
                <a:spcPts val="600"/>
              </a:spcAft>
              <a:buNone/>
            </a:pPr>
            <a:r>
              <a:rPr lang="en-US" sz="2600" b="1" i="1" dirty="0">
                <a:solidFill>
                  <a:srgbClr val="525171"/>
                </a:solidFill>
                <a:latin typeface="Calibri Light"/>
              </a:rPr>
              <a:t>''</a:t>
            </a:r>
            <a:r>
              <a:rPr lang="en-US" sz="2600" i="1" dirty="0">
                <a:solidFill>
                  <a:srgbClr val="525171"/>
                </a:solidFill>
                <a:latin typeface="Calibri Light"/>
              </a:rPr>
              <a:t>It is necessary to be clear what the final objective is to be achieved even by breaking it down into various points that must be as simple as possible. </a:t>
            </a:r>
          </a:p>
          <a:p>
            <a:pPr marL="1371600" indent="0">
              <a:spcBef>
                <a:spcPts val="0"/>
              </a:spcBef>
              <a:spcAft>
                <a:spcPts val="600"/>
              </a:spcAft>
              <a:buNone/>
            </a:pPr>
            <a:r>
              <a:rPr lang="en-US" sz="2600" i="1" dirty="0">
                <a:solidFill>
                  <a:srgbClr val="525171"/>
                </a:solidFill>
                <a:latin typeface="Calibri Light"/>
              </a:rPr>
              <a:t>This avoids vague and confusing statements and makes it easier to identify the necessary elements for the next steps</a:t>
            </a:r>
            <a:r>
              <a:rPr lang="en-US" sz="2600" b="1" i="1" dirty="0">
                <a:solidFill>
                  <a:srgbClr val="525171"/>
                </a:solidFill>
                <a:latin typeface="Calibri Light"/>
              </a:rPr>
              <a:t>''</a:t>
            </a:r>
            <a:endParaRPr lang="en-US" sz="2600" dirty="0">
              <a:solidFill>
                <a:srgbClr val="525171"/>
              </a:solidFill>
            </a:endParaRP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oogle Shape;91;p1">
            <a:extLst>
              <a:ext uri="{FF2B5EF4-FFF2-40B4-BE49-F238E27FC236}">
                <a16:creationId xmlns:a16="http://schemas.microsoft.com/office/drawing/2014/main" id="{A855CC55-2973-E071-BE36-DF52B692CAD7}"/>
              </a:ext>
            </a:extLst>
          </p:cNvPr>
          <p:cNvPicPr preferRelativeResize="0"/>
          <p:nvPr/>
        </p:nvPicPr>
        <p:blipFill rotWithShape="1">
          <a:blip r:embed="rId3"/>
          <a:stretch/>
        </p:blipFill>
        <p:spPr>
          <a:xfrm>
            <a:off x="88037" y="6271264"/>
            <a:ext cx="707371" cy="517595"/>
          </a:xfrm>
          <a:prstGeom prst="rect">
            <a:avLst/>
          </a:prstGeom>
          <a:noFill/>
        </p:spPr>
      </p:pic>
      <p:pic>
        <p:nvPicPr>
          <p:cNvPr id="6" name="Picture 2">
            <a:extLst>
              <a:ext uri="{FF2B5EF4-FFF2-40B4-BE49-F238E27FC236}">
                <a16:creationId xmlns:a16="http://schemas.microsoft.com/office/drawing/2014/main" id="{CDD5A296-CEBF-EDA3-022A-0FE6C60DB16B}"/>
              </a:ext>
            </a:extLst>
          </p:cNvPr>
          <p:cNvPicPr>
            <a:picLocks noChangeAspect="1"/>
          </p:cNvPicPr>
          <p:nvPr/>
        </p:nvPicPr>
        <p:blipFill>
          <a:blip r:embed="rId4"/>
          <a:stretch>
            <a:fillRect/>
          </a:stretch>
        </p:blipFill>
        <p:spPr>
          <a:xfrm>
            <a:off x="897052" y="6374488"/>
            <a:ext cx="1404004" cy="3270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phic 4" descr="Linguaggio dei segni con riempimento a tinta unita">
            <a:extLst>
              <a:ext uri="{FF2B5EF4-FFF2-40B4-BE49-F238E27FC236}">
                <a16:creationId xmlns:a16="http://schemas.microsoft.com/office/drawing/2014/main" id="{D4B354C0-4686-EBAE-C5B6-D3BC2325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26516" y="1792518"/>
            <a:ext cx="5065483" cy="506548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4" name="Arc 13">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DA2F64-FA4D-01EB-4DE3-B77858B90969}"/>
              </a:ext>
            </a:extLst>
          </p:cNvPr>
          <p:cNvSpPr>
            <a:spLocks noGrp="1"/>
          </p:cNvSpPr>
          <p:nvPr>
            <p:ph type="title"/>
          </p:nvPr>
        </p:nvSpPr>
        <p:spPr>
          <a:xfrm>
            <a:off x="838200" y="365125"/>
            <a:ext cx="10515599" cy="1325563"/>
          </a:xfrm>
        </p:spPr>
        <p:txBody>
          <a:bodyPr>
            <a:normAutofit/>
          </a:bodyPr>
          <a:lstStyle/>
          <a:p>
            <a:pPr marL="1054100"/>
            <a:r>
              <a:rPr lang="en-US" b="1" i="1" dirty="0">
                <a:solidFill>
                  <a:srgbClr val="525171"/>
                </a:solidFill>
              </a:rPr>
              <a:t>Develop a Pathway of Change</a:t>
            </a:r>
            <a:endParaRPr lang="en-US" b="1" dirty="0">
              <a:solidFill>
                <a:srgbClr val="525171"/>
              </a:solidFill>
            </a:endParaRPr>
          </a:p>
          <a:p>
            <a:endParaRPr lang="en-US" dirty="0"/>
          </a:p>
        </p:txBody>
      </p:sp>
      <p:sp>
        <p:nvSpPr>
          <p:cNvPr id="3" name="Text Placeholder 2">
            <a:extLst>
              <a:ext uri="{FF2B5EF4-FFF2-40B4-BE49-F238E27FC236}">
                <a16:creationId xmlns:a16="http://schemas.microsoft.com/office/drawing/2014/main" id="{19A609CB-7250-B8F8-A3CE-7F3490416F95}"/>
              </a:ext>
            </a:extLst>
          </p:cNvPr>
          <p:cNvSpPr>
            <a:spLocks noGrp="1"/>
          </p:cNvSpPr>
          <p:nvPr>
            <p:ph type="body" idx="1"/>
          </p:nvPr>
        </p:nvSpPr>
        <p:spPr>
          <a:xfrm>
            <a:off x="838200" y="1825625"/>
            <a:ext cx="5393361" cy="4351338"/>
          </a:xfrm>
        </p:spPr>
        <p:txBody>
          <a:bodyPr spcFirstLastPara="1" lIns="91425" tIns="45700" rIns="91425" bIns="45700" anchorCtr="0">
            <a:normAutofit/>
          </a:bodyPr>
          <a:lstStyle/>
          <a:p>
            <a:pPr marL="1371600" indent="0">
              <a:spcBef>
                <a:spcPts val="0"/>
              </a:spcBef>
              <a:spcAft>
                <a:spcPts val="600"/>
              </a:spcAft>
              <a:buNone/>
            </a:pPr>
            <a:r>
              <a:rPr lang="en-US" sz="2000" b="1" i="1" dirty="0">
                <a:solidFill>
                  <a:srgbClr val="525171"/>
                </a:solidFill>
                <a:latin typeface="Calibri Light"/>
              </a:rPr>
              <a:t>''</a:t>
            </a:r>
            <a:r>
              <a:rPr lang="en-US" sz="2000" i="1" dirty="0">
                <a:solidFill>
                  <a:srgbClr val="525171"/>
                </a:solidFill>
                <a:latin typeface="Calibri Light"/>
              </a:rPr>
              <a:t>This step is used to identify and sort out all the preconditions related to the ultimate outcome of interest into a pathway of change. </a:t>
            </a:r>
            <a:endParaRPr lang="en-US" sz="2000" dirty="0">
              <a:solidFill>
                <a:srgbClr val="525171"/>
              </a:solidFill>
            </a:endParaRPr>
          </a:p>
          <a:p>
            <a:pPr marL="1371600" indent="0">
              <a:spcBef>
                <a:spcPts val="0"/>
              </a:spcBef>
              <a:spcAft>
                <a:spcPts val="600"/>
              </a:spcAft>
              <a:buNone/>
            </a:pPr>
            <a:endParaRPr lang="en-US" sz="2000" i="1" dirty="0">
              <a:solidFill>
                <a:srgbClr val="525171"/>
              </a:solidFill>
              <a:latin typeface="Calibri Light"/>
            </a:endParaRPr>
          </a:p>
          <a:p>
            <a:pPr marL="1371600" indent="0">
              <a:spcBef>
                <a:spcPts val="0"/>
              </a:spcBef>
              <a:spcAft>
                <a:spcPts val="600"/>
              </a:spcAft>
              <a:buNone/>
            </a:pPr>
            <a:r>
              <a:rPr lang="en-US" sz="2000" i="1" dirty="0">
                <a:solidFill>
                  <a:srgbClr val="525171"/>
                </a:solidFill>
                <a:latin typeface="Calibri Light"/>
              </a:rPr>
              <a:t>The pathway of change should be designed via backwards mapping. </a:t>
            </a:r>
            <a:endParaRPr lang="en-US" sz="2000" dirty="0">
              <a:solidFill>
                <a:srgbClr val="525171"/>
              </a:solidFill>
            </a:endParaRPr>
          </a:p>
          <a:p>
            <a:pPr marL="1371600" indent="0">
              <a:spcBef>
                <a:spcPts val="0"/>
              </a:spcBef>
              <a:spcAft>
                <a:spcPts val="600"/>
              </a:spcAft>
              <a:buNone/>
            </a:pPr>
            <a:endParaRPr lang="en-US" sz="2000" i="1" dirty="0">
              <a:solidFill>
                <a:srgbClr val="525171"/>
              </a:solidFill>
              <a:latin typeface="Calibri Light"/>
            </a:endParaRPr>
          </a:p>
          <a:p>
            <a:pPr marL="1371600" indent="0">
              <a:spcBef>
                <a:spcPts val="0"/>
              </a:spcBef>
              <a:spcAft>
                <a:spcPts val="600"/>
              </a:spcAft>
              <a:buNone/>
            </a:pPr>
            <a:r>
              <a:rPr lang="en-US" sz="2000" i="1" dirty="0">
                <a:solidFill>
                  <a:srgbClr val="525171"/>
                </a:solidFill>
                <a:latin typeface="Calibri Light"/>
              </a:rPr>
              <a:t>The team should start from the goal from task one, and then systematically work backwards in time from it, asking the question: ‘what are the preconditions for the outcomes at this step?’</a:t>
            </a:r>
            <a:r>
              <a:rPr lang="en-US" sz="2000" b="1" i="1" dirty="0">
                <a:solidFill>
                  <a:srgbClr val="525171"/>
                </a:solidFill>
                <a:latin typeface="Calibri Light"/>
              </a:rPr>
              <a:t>''</a:t>
            </a:r>
            <a:endParaRPr lang="en-US" sz="2000" dirty="0">
              <a:solidFill>
                <a:srgbClr val="525171"/>
              </a:solidFill>
            </a:endParaRPr>
          </a:p>
          <a:p>
            <a:pPr marL="0" indent="0">
              <a:spcBef>
                <a:spcPts val="0"/>
              </a:spcBef>
              <a:spcAft>
                <a:spcPts val="600"/>
              </a:spcAft>
              <a:buNone/>
            </a:pPr>
            <a:endParaRPr lang="en-US" sz="2000" dirty="0"/>
          </a:p>
          <a:p>
            <a:pPr marL="0" indent="0">
              <a:spcBef>
                <a:spcPts val="0"/>
              </a:spcBef>
              <a:spcAft>
                <a:spcPts val="600"/>
              </a:spcAft>
              <a:buNone/>
            </a:pPr>
            <a:endParaRPr lang="en-US" sz="2000" dirty="0"/>
          </a:p>
        </p:txBody>
      </p:sp>
      <p:sp>
        <p:nvSpPr>
          <p:cNvPr id="16" name="Oval 15">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oogle Shape;91;p1">
            <a:extLst>
              <a:ext uri="{FF2B5EF4-FFF2-40B4-BE49-F238E27FC236}">
                <a16:creationId xmlns:a16="http://schemas.microsoft.com/office/drawing/2014/main" id="{A7F04ACF-5D0F-74C6-1CF5-F382E7EB7C70}"/>
              </a:ext>
            </a:extLst>
          </p:cNvPr>
          <p:cNvPicPr preferRelativeResize="0"/>
          <p:nvPr/>
        </p:nvPicPr>
        <p:blipFill rotWithShape="1">
          <a:blip r:embed="rId4"/>
          <a:stretch/>
        </p:blipFill>
        <p:spPr>
          <a:xfrm>
            <a:off x="88037" y="6271264"/>
            <a:ext cx="707371" cy="517595"/>
          </a:xfrm>
          <a:prstGeom prst="rect">
            <a:avLst/>
          </a:prstGeom>
          <a:noFill/>
        </p:spPr>
      </p:pic>
      <p:pic>
        <p:nvPicPr>
          <p:cNvPr id="7" name="Picture 2">
            <a:extLst>
              <a:ext uri="{FF2B5EF4-FFF2-40B4-BE49-F238E27FC236}">
                <a16:creationId xmlns:a16="http://schemas.microsoft.com/office/drawing/2014/main" id="{8500847A-890E-0887-7688-582FC38B7B8A}"/>
              </a:ext>
            </a:extLst>
          </p:cNvPr>
          <p:cNvPicPr>
            <a:picLocks noChangeAspect="1"/>
          </p:cNvPicPr>
          <p:nvPr/>
        </p:nvPicPr>
        <p:blipFill>
          <a:blip r:embed="rId5"/>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5154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32C49-2459-9E62-CE54-223A70390554}"/>
              </a:ext>
            </a:extLst>
          </p:cNvPr>
          <p:cNvSpPr>
            <a:spLocks noGrp="1"/>
          </p:cNvSpPr>
          <p:nvPr>
            <p:ph type="title"/>
          </p:nvPr>
        </p:nvSpPr>
        <p:spPr>
          <a:xfrm>
            <a:off x="1171074" y="1396686"/>
            <a:ext cx="3240506" cy="4064628"/>
          </a:xfrm>
        </p:spPr>
        <p:txBody>
          <a:bodyPr>
            <a:normAutofit/>
          </a:bodyPr>
          <a:lstStyle/>
          <a:p>
            <a:r>
              <a:rPr lang="en-US" sz="3700" b="1" i="1" dirty="0">
                <a:solidFill>
                  <a:srgbClr val="525171"/>
                </a:solidFill>
              </a:rPr>
              <a:t>Operationalize Outcomes </a:t>
            </a:r>
            <a:endParaRPr lang="en-US" sz="3700" b="1" dirty="0">
              <a:solidFill>
                <a:srgbClr val="525171"/>
              </a:solidFill>
            </a:endParaRPr>
          </a:p>
          <a:p>
            <a:endParaRPr lang="en-US" sz="3700" dirty="0">
              <a:solidFill>
                <a:srgbClr val="FFFFFF"/>
              </a:solidFill>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8E0F3BE-1664-6AB4-C938-D4D1C41C8FA4}"/>
              </a:ext>
            </a:extLst>
          </p:cNvPr>
          <p:cNvSpPr>
            <a:spLocks noGrp="1"/>
          </p:cNvSpPr>
          <p:nvPr>
            <p:ph type="body" idx="1"/>
          </p:nvPr>
        </p:nvSpPr>
        <p:spPr>
          <a:xfrm>
            <a:off x="5370153" y="1526033"/>
            <a:ext cx="5536397" cy="3935281"/>
          </a:xfrm>
        </p:spPr>
        <p:txBody>
          <a:bodyPr spcFirstLastPara="1" lIns="91425" tIns="45700" rIns="91425" bIns="45700" anchorCtr="0">
            <a:normAutofit/>
          </a:bodyPr>
          <a:lstStyle/>
          <a:p>
            <a:pPr marL="1054100" indent="0">
              <a:spcBef>
                <a:spcPts val="0"/>
              </a:spcBef>
              <a:buNone/>
            </a:pPr>
            <a:r>
              <a:rPr lang="en-US" sz="2000" b="1" i="1" dirty="0">
                <a:solidFill>
                  <a:srgbClr val="525171"/>
                </a:solidFill>
                <a:latin typeface="Calibri Light"/>
              </a:rPr>
              <a:t>''</a:t>
            </a:r>
            <a:r>
              <a:rPr lang="en-US" sz="2000" i="1" dirty="0">
                <a:solidFill>
                  <a:srgbClr val="525171"/>
                </a:solidFill>
                <a:latin typeface="Calibri Light"/>
              </a:rPr>
              <a:t>This stage concerns how to demonstrate that the specified outcomes have been achieved. </a:t>
            </a:r>
          </a:p>
          <a:p>
            <a:pPr marL="1054100" indent="0">
              <a:spcBef>
                <a:spcPts val="0"/>
              </a:spcBef>
              <a:buNone/>
            </a:pPr>
            <a:endParaRPr lang="en-US" sz="2000" i="1" dirty="0">
              <a:solidFill>
                <a:srgbClr val="525171"/>
              </a:solidFill>
              <a:latin typeface="Calibri Light"/>
            </a:endParaRPr>
          </a:p>
          <a:p>
            <a:pPr marL="1054100" indent="0">
              <a:spcBef>
                <a:spcPts val="0"/>
              </a:spcBef>
              <a:buNone/>
            </a:pPr>
            <a:r>
              <a:rPr lang="en-US" sz="2000" i="1" dirty="0">
                <a:solidFill>
                  <a:srgbClr val="525171"/>
                </a:solidFill>
                <a:latin typeface="Calibri Light"/>
              </a:rPr>
              <a:t>This involves both selecting indicators together with thresholds that signify progress along the causal pathway.</a:t>
            </a:r>
          </a:p>
          <a:p>
            <a:pPr marL="1054100" indent="0">
              <a:spcBef>
                <a:spcPts val="0"/>
              </a:spcBef>
              <a:buNone/>
            </a:pPr>
            <a:endParaRPr lang="en-US" sz="2000" i="1" dirty="0">
              <a:solidFill>
                <a:srgbClr val="525171"/>
              </a:solidFill>
              <a:latin typeface="Calibri Light"/>
            </a:endParaRPr>
          </a:p>
          <a:p>
            <a:pPr marL="1054100" indent="0">
              <a:spcBef>
                <a:spcPts val="0"/>
              </a:spcBef>
              <a:buNone/>
            </a:pPr>
            <a:r>
              <a:rPr lang="en-US" sz="2000" i="1" dirty="0">
                <a:solidFill>
                  <a:srgbClr val="525171"/>
                </a:solidFill>
                <a:latin typeface="Calibri Light"/>
              </a:rPr>
              <a:t>Thresholds are distinct from both indicators themselves and from results targets. They identify the point at which an outcome is met.</a:t>
            </a:r>
            <a:r>
              <a:rPr lang="en-US" sz="2000" b="1" i="1" dirty="0">
                <a:solidFill>
                  <a:srgbClr val="525171"/>
                </a:solidFill>
                <a:latin typeface="Calibri Light"/>
              </a:rPr>
              <a:t>''</a:t>
            </a:r>
          </a:p>
          <a:p>
            <a:pPr marL="0" indent="0">
              <a:spcBef>
                <a:spcPts val="0"/>
              </a:spcBef>
              <a:buNone/>
            </a:pPr>
            <a:endParaRPr lang="en-US" sz="2000" dirty="0"/>
          </a:p>
          <a:p>
            <a:pPr marL="1371600" indent="0">
              <a:spcBef>
                <a:spcPts val="0"/>
              </a:spcBef>
              <a:buNone/>
            </a:pPr>
            <a:endParaRPr lang="en-US" sz="2000" dirty="0"/>
          </a:p>
          <a:p>
            <a:pPr marL="1371600" indent="0">
              <a:spcBef>
                <a:spcPts val="0"/>
              </a:spcBef>
              <a:buNone/>
            </a:pPr>
            <a:endParaRPr lang="en-US" sz="2000" dirty="0"/>
          </a:p>
          <a:p>
            <a:pPr marL="0" indent="0">
              <a:spcBef>
                <a:spcPts val="0"/>
              </a:spcBef>
              <a:buNone/>
            </a:pPr>
            <a:endParaRPr lang="en-US" sz="2000" dirty="0"/>
          </a:p>
          <a:p>
            <a:pPr marL="114300" indent="0">
              <a:buNone/>
            </a:pPr>
            <a:endParaRPr lang="en-US" sz="2000" dirty="0"/>
          </a:p>
          <a:p>
            <a:pPr marL="114300" indent="0">
              <a:buNone/>
            </a:pPr>
            <a:endParaRPr lang="en-US" sz="2000" dirty="0"/>
          </a:p>
        </p:txBody>
      </p:sp>
      <p:pic>
        <p:nvPicPr>
          <p:cNvPr id="5" name="Google Shape;91;p1">
            <a:extLst>
              <a:ext uri="{FF2B5EF4-FFF2-40B4-BE49-F238E27FC236}">
                <a16:creationId xmlns:a16="http://schemas.microsoft.com/office/drawing/2014/main" id="{F5ACB446-C398-CA10-7B17-53DAB7DA4FF0}"/>
              </a:ext>
            </a:extLst>
          </p:cNvPr>
          <p:cNvPicPr preferRelativeResize="0"/>
          <p:nvPr/>
        </p:nvPicPr>
        <p:blipFill rotWithShape="1">
          <a:blip r:embed="rId2"/>
          <a:stretch/>
        </p:blipFill>
        <p:spPr>
          <a:xfrm>
            <a:off x="88037" y="6271264"/>
            <a:ext cx="707371" cy="517595"/>
          </a:xfrm>
          <a:prstGeom prst="rect">
            <a:avLst/>
          </a:prstGeom>
          <a:noFill/>
        </p:spPr>
      </p:pic>
      <p:pic>
        <p:nvPicPr>
          <p:cNvPr id="6" name="Picture 2">
            <a:extLst>
              <a:ext uri="{FF2B5EF4-FFF2-40B4-BE49-F238E27FC236}">
                <a16:creationId xmlns:a16="http://schemas.microsoft.com/office/drawing/2014/main" id="{76ECFB5A-8BF0-A7AF-E854-5645440A1477}"/>
              </a:ext>
            </a:extLst>
          </p:cNvPr>
          <p:cNvPicPr>
            <a:picLocks noChangeAspect="1"/>
          </p:cNvPicPr>
          <p:nvPr/>
        </p:nvPicPr>
        <p:blipFill>
          <a:blip r:embed="rId3"/>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4963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D8C93558-8731-D776-CB1A-4BC30B1629F8}"/>
              </a:ext>
            </a:extLst>
          </p:cNvPr>
          <p:cNvSpPr>
            <a:spLocks noGrp="1"/>
          </p:cNvSpPr>
          <p:nvPr>
            <p:ph type="title"/>
          </p:nvPr>
        </p:nvSpPr>
        <p:spPr>
          <a:xfrm>
            <a:off x="838200" y="365125"/>
            <a:ext cx="5393361" cy="1325563"/>
          </a:xfrm>
        </p:spPr>
        <p:txBody>
          <a:bodyPr>
            <a:normAutofit/>
          </a:bodyPr>
          <a:lstStyle/>
          <a:p>
            <a:r>
              <a:rPr lang="en-US" b="1" i="1" dirty="0">
                <a:solidFill>
                  <a:srgbClr val="525171"/>
                </a:solidFill>
              </a:rPr>
              <a:t>Define Interventions</a:t>
            </a:r>
          </a:p>
        </p:txBody>
      </p:sp>
      <p:sp>
        <p:nvSpPr>
          <p:cNvPr id="15" name="Freeform: Shape 1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E9B6D17-4599-4DF9-D8F5-7C339AB7F3BA}"/>
              </a:ext>
            </a:extLst>
          </p:cNvPr>
          <p:cNvSpPr>
            <a:spLocks noGrp="1"/>
          </p:cNvSpPr>
          <p:nvPr>
            <p:ph type="body" idx="1"/>
          </p:nvPr>
        </p:nvSpPr>
        <p:spPr>
          <a:xfrm>
            <a:off x="838200" y="1825625"/>
            <a:ext cx="5393361" cy="4351338"/>
          </a:xfrm>
        </p:spPr>
        <p:txBody>
          <a:bodyPr spcFirstLastPara="1" lIns="91425" tIns="45700" rIns="91425" bIns="45700" anchorCtr="0">
            <a:normAutofit/>
          </a:bodyPr>
          <a:lstStyle/>
          <a:p>
            <a:pPr marL="1054100" indent="0">
              <a:spcBef>
                <a:spcPts val="0"/>
              </a:spcBef>
              <a:spcAft>
                <a:spcPts val="600"/>
              </a:spcAft>
              <a:buNone/>
            </a:pPr>
            <a:endParaRPr lang="en-US" sz="2200" i="1" dirty="0"/>
          </a:p>
          <a:p>
            <a:pPr marL="1371600" indent="0">
              <a:spcBef>
                <a:spcPts val="0"/>
              </a:spcBef>
              <a:spcAft>
                <a:spcPts val="600"/>
              </a:spcAft>
              <a:buNone/>
            </a:pPr>
            <a:endParaRPr lang="en-US" sz="2200" dirty="0"/>
          </a:p>
          <a:p>
            <a:pPr marL="1371600" indent="0">
              <a:spcBef>
                <a:spcPts val="0"/>
              </a:spcBef>
              <a:spcAft>
                <a:spcPts val="600"/>
              </a:spcAft>
              <a:buNone/>
            </a:pPr>
            <a:r>
              <a:rPr lang="en-US" sz="2200" b="1" i="1" dirty="0">
                <a:solidFill>
                  <a:srgbClr val="525171"/>
                </a:solidFill>
                <a:latin typeface="Calibri Light"/>
              </a:rPr>
              <a:t>''</a:t>
            </a:r>
            <a:r>
              <a:rPr lang="en-US" sz="2200" i="1" dirty="0">
                <a:solidFill>
                  <a:srgbClr val="525171"/>
                </a:solidFill>
                <a:latin typeface="Calibri Light"/>
              </a:rPr>
              <a:t>At this point it is possible to plan activities. </a:t>
            </a:r>
          </a:p>
          <a:p>
            <a:pPr marL="1371600" indent="0">
              <a:spcBef>
                <a:spcPts val="0"/>
              </a:spcBef>
              <a:spcAft>
                <a:spcPts val="600"/>
              </a:spcAft>
              <a:buNone/>
            </a:pPr>
            <a:endParaRPr lang="en-US" sz="2200" i="1" dirty="0">
              <a:solidFill>
                <a:srgbClr val="525171"/>
              </a:solidFill>
              <a:latin typeface="Calibri Light"/>
            </a:endParaRPr>
          </a:p>
          <a:p>
            <a:pPr marL="1371600" indent="0">
              <a:spcBef>
                <a:spcPts val="0"/>
              </a:spcBef>
              <a:spcAft>
                <a:spcPts val="600"/>
              </a:spcAft>
              <a:buNone/>
            </a:pPr>
            <a:r>
              <a:rPr lang="en-US" sz="2200" i="1" dirty="0">
                <a:solidFill>
                  <a:srgbClr val="525171"/>
                </a:solidFill>
                <a:latin typeface="Calibri Light"/>
              </a:rPr>
              <a:t>This is also the appropriate point to clearly distinguish between outcomes that are intended to be addressed in a </a:t>
            </a:r>
            <a:r>
              <a:rPr lang="en-US" sz="2200" i="1" dirty="0" err="1">
                <a:solidFill>
                  <a:srgbClr val="525171"/>
                </a:solidFill>
                <a:latin typeface="Calibri Light"/>
              </a:rPr>
              <a:t>programme</a:t>
            </a:r>
            <a:r>
              <a:rPr lang="en-US" sz="2200" i="1" dirty="0">
                <a:solidFill>
                  <a:srgbClr val="525171"/>
                </a:solidFill>
                <a:latin typeface="Calibri Light"/>
              </a:rPr>
              <a:t> from those that are beyond its reach</a:t>
            </a:r>
            <a:r>
              <a:rPr lang="en-US" sz="2200" b="1" i="1" dirty="0">
                <a:solidFill>
                  <a:srgbClr val="525171"/>
                </a:solidFill>
                <a:latin typeface="Calibri Light"/>
              </a:rPr>
              <a:t>''</a:t>
            </a:r>
          </a:p>
          <a:p>
            <a:pPr marL="1371600" indent="0">
              <a:spcBef>
                <a:spcPts val="0"/>
              </a:spcBef>
              <a:spcAft>
                <a:spcPts val="600"/>
              </a:spcAft>
              <a:buNone/>
            </a:pPr>
            <a:endParaRPr lang="en-US" sz="2200" i="1" dirty="0">
              <a:latin typeface="Calibri Light"/>
            </a:endParaRPr>
          </a:p>
        </p:txBody>
      </p:sp>
      <p:sp>
        <p:nvSpPr>
          <p:cNvPr id="17" name="Oval 1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Modifiche e adattamento con riempimento a tinta unita">
            <a:extLst>
              <a:ext uri="{FF2B5EF4-FFF2-40B4-BE49-F238E27FC236}">
                <a16:creationId xmlns:a16="http://schemas.microsoft.com/office/drawing/2014/main" id="{FE162B48-190C-E930-26F2-E7893AF9D9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9" name="Freeform: Shape 1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Google Shape;91;p1">
            <a:extLst>
              <a:ext uri="{FF2B5EF4-FFF2-40B4-BE49-F238E27FC236}">
                <a16:creationId xmlns:a16="http://schemas.microsoft.com/office/drawing/2014/main" id="{4A2417B1-1E82-5CD3-E629-1E184FA665D4}"/>
              </a:ext>
            </a:extLst>
          </p:cNvPr>
          <p:cNvPicPr preferRelativeResize="0"/>
          <p:nvPr/>
        </p:nvPicPr>
        <p:blipFill rotWithShape="1">
          <a:blip r:embed="rId4"/>
          <a:stretch/>
        </p:blipFill>
        <p:spPr>
          <a:xfrm>
            <a:off x="88037" y="6271264"/>
            <a:ext cx="707371" cy="517595"/>
          </a:xfrm>
          <a:prstGeom prst="rect">
            <a:avLst/>
          </a:prstGeom>
          <a:noFill/>
        </p:spPr>
      </p:pic>
      <p:pic>
        <p:nvPicPr>
          <p:cNvPr id="5" name="Picture 2">
            <a:extLst>
              <a:ext uri="{FF2B5EF4-FFF2-40B4-BE49-F238E27FC236}">
                <a16:creationId xmlns:a16="http://schemas.microsoft.com/office/drawing/2014/main" id="{8A0A7870-B50E-8B42-A0F6-C6BF9C1402FA}"/>
              </a:ext>
            </a:extLst>
          </p:cNvPr>
          <p:cNvPicPr>
            <a:picLocks noChangeAspect="1"/>
          </p:cNvPicPr>
          <p:nvPr/>
        </p:nvPicPr>
        <p:blipFill>
          <a:blip r:embed="rId5"/>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4281642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3B453-EEB5-18DE-9F3B-3A87B0B44E03}"/>
              </a:ext>
            </a:extLst>
          </p:cNvPr>
          <p:cNvSpPr>
            <a:spLocks noGrp="1"/>
          </p:cNvSpPr>
          <p:nvPr>
            <p:ph type="title"/>
          </p:nvPr>
        </p:nvSpPr>
        <p:spPr>
          <a:xfrm>
            <a:off x="1389278" y="1233241"/>
            <a:ext cx="3240506" cy="4064628"/>
          </a:xfrm>
        </p:spPr>
        <p:txBody>
          <a:bodyPr>
            <a:normAutofit/>
          </a:bodyPr>
          <a:lstStyle/>
          <a:p>
            <a:r>
              <a:rPr lang="en-US" b="1" i="1" dirty="0">
                <a:solidFill>
                  <a:srgbClr val="525171"/>
                </a:solidFill>
              </a:rPr>
              <a:t>Articulate Assumptions</a:t>
            </a:r>
            <a:endParaRPr lang="en-US" dirty="0">
              <a:solidFill>
                <a:srgbClr val="525171"/>
              </a:solidFill>
            </a:endParaRP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C359BF32-FB32-28DB-7653-5F5E69042438}"/>
              </a:ext>
            </a:extLst>
          </p:cNvPr>
          <p:cNvSpPr>
            <a:spLocks noGrp="1"/>
          </p:cNvSpPr>
          <p:nvPr>
            <p:ph type="body" idx="1"/>
          </p:nvPr>
        </p:nvSpPr>
        <p:spPr>
          <a:xfrm>
            <a:off x="5698912" y="1756115"/>
            <a:ext cx="5257799" cy="4889350"/>
          </a:xfrm>
        </p:spPr>
        <p:txBody>
          <a:bodyPr anchor="t">
            <a:normAutofit/>
          </a:bodyPr>
          <a:lstStyle/>
          <a:p>
            <a:pPr marL="1054100" indent="0">
              <a:spcBef>
                <a:spcPts val="0"/>
              </a:spcBef>
              <a:buNone/>
            </a:pPr>
            <a:endParaRPr lang="en-US" i="1" dirty="0"/>
          </a:p>
          <a:p>
            <a:pPr marL="1371600" indent="0">
              <a:spcBef>
                <a:spcPts val="0"/>
              </a:spcBef>
              <a:buNone/>
            </a:pPr>
            <a:r>
              <a:rPr lang="en-US" b="1" i="1" dirty="0">
                <a:solidFill>
                  <a:srgbClr val="525171"/>
                </a:solidFill>
                <a:latin typeface="Calibri Light"/>
              </a:rPr>
              <a:t>''</a:t>
            </a:r>
            <a:r>
              <a:rPr lang="en-US" i="1" dirty="0">
                <a:solidFill>
                  <a:srgbClr val="525171"/>
                </a:solidFill>
                <a:latin typeface="Calibri Light"/>
              </a:rPr>
              <a:t>In the last step, assumptions are made on what are the necessary and sufficient conditions to achieve success</a:t>
            </a:r>
            <a:r>
              <a:rPr lang="en-US" b="1" i="1" dirty="0">
                <a:solidFill>
                  <a:srgbClr val="525171"/>
                </a:solidFill>
                <a:latin typeface="Calibri Light"/>
              </a:rPr>
              <a:t>''</a:t>
            </a:r>
          </a:p>
          <a:p>
            <a:pPr marL="114300" indent="0">
              <a:buNone/>
            </a:pPr>
            <a:endParaRPr lang="en-US" i="1" dirty="0">
              <a:latin typeface="Calibri Light"/>
            </a:endParaRP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oogle Shape;91;p1">
            <a:extLst>
              <a:ext uri="{FF2B5EF4-FFF2-40B4-BE49-F238E27FC236}">
                <a16:creationId xmlns:a16="http://schemas.microsoft.com/office/drawing/2014/main" id="{47663C2A-94EA-40D5-20BC-B94A27F2DAE4}"/>
              </a:ext>
            </a:extLst>
          </p:cNvPr>
          <p:cNvPicPr preferRelativeResize="0"/>
          <p:nvPr/>
        </p:nvPicPr>
        <p:blipFill rotWithShape="1">
          <a:blip r:embed="rId2"/>
          <a:stretch/>
        </p:blipFill>
        <p:spPr>
          <a:xfrm>
            <a:off x="88037" y="6271264"/>
            <a:ext cx="707371" cy="517595"/>
          </a:xfrm>
          <a:prstGeom prst="rect">
            <a:avLst/>
          </a:prstGeom>
          <a:noFill/>
        </p:spPr>
      </p:pic>
      <p:pic>
        <p:nvPicPr>
          <p:cNvPr id="6" name="Picture 2">
            <a:extLst>
              <a:ext uri="{FF2B5EF4-FFF2-40B4-BE49-F238E27FC236}">
                <a16:creationId xmlns:a16="http://schemas.microsoft.com/office/drawing/2014/main" id="{FF43E2A9-938A-0A98-A4E5-618318B23436}"/>
              </a:ext>
            </a:extLst>
          </p:cNvPr>
          <p:cNvPicPr>
            <a:picLocks noChangeAspect="1"/>
          </p:cNvPicPr>
          <p:nvPr/>
        </p:nvPicPr>
        <p:blipFill>
          <a:blip r:embed="rId3"/>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227375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F0E7"/>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171C106-20F4-A6DB-82D9-9F1417F92D4D}"/>
              </a:ext>
            </a:extLst>
          </p:cNvPr>
          <p:cNvSpPr>
            <a:spLocks noGrp="1"/>
          </p:cNvSpPr>
          <p:nvPr>
            <p:ph type="title"/>
          </p:nvPr>
        </p:nvSpPr>
        <p:spPr>
          <a:xfrm>
            <a:off x="5862" y="130664"/>
            <a:ext cx="6460161" cy="1091101"/>
          </a:xfrm>
          <a:solidFill>
            <a:srgbClr val="FCF792"/>
          </a:solidFill>
        </p:spPr>
        <p:txBody>
          <a:bodyPr>
            <a:normAutofit/>
          </a:bodyPr>
          <a:lstStyle/>
          <a:p>
            <a:pPr algn="ctr"/>
            <a:r>
              <a:rPr lang="en-US" dirty="0">
                <a:solidFill>
                  <a:srgbClr val="525171"/>
                </a:solidFill>
              </a:rPr>
              <a:t>Agenda:</a:t>
            </a:r>
          </a:p>
        </p:txBody>
      </p:sp>
      <p:sp>
        <p:nvSpPr>
          <p:cNvPr id="38" name="Freeform: Shape 3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D400EA0-ED59-4550-5063-736B7D7F892A}"/>
              </a:ext>
            </a:extLst>
          </p:cNvPr>
          <p:cNvSpPr>
            <a:spLocks noGrp="1"/>
          </p:cNvSpPr>
          <p:nvPr>
            <p:ph type="body" idx="1"/>
          </p:nvPr>
        </p:nvSpPr>
        <p:spPr>
          <a:xfrm>
            <a:off x="5862" y="1321534"/>
            <a:ext cx="6460161" cy="5535369"/>
          </a:xfrm>
          <a:solidFill>
            <a:srgbClr val="FCF792"/>
          </a:solidFill>
        </p:spPr>
        <p:txBody>
          <a:bodyPr spcFirstLastPara="1" wrap="square" lIns="91425" tIns="45700" rIns="91425" bIns="45700" anchor="ctr" anchorCtr="0">
            <a:normAutofit/>
          </a:bodyPr>
          <a:lstStyle/>
          <a:p>
            <a:pPr marL="139700" indent="0" algn="ctr">
              <a:spcBef>
                <a:spcPts val="0"/>
              </a:spcBef>
              <a:spcAft>
                <a:spcPts val="600"/>
              </a:spcAft>
              <a:buNone/>
            </a:pPr>
            <a:endParaRPr lang="en-US" dirty="0">
              <a:solidFill>
                <a:srgbClr val="525171"/>
              </a:solidFill>
              <a:latin typeface="Calibri Light"/>
            </a:endParaRPr>
          </a:p>
          <a:p>
            <a:pPr marL="139700" indent="0" algn="ctr">
              <a:spcBef>
                <a:spcPts val="0"/>
              </a:spcBef>
              <a:spcAft>
                <a:spcPts val="600"/>
              </a:spcAft>
              <a:buNone/>
            </a:pPr>
            <a:r>
              <a:rPr lang="en-US" dirty="0">
                <a:solidFill>
                  <a:srgbClr val="525171"/>
                </a:solidFill>
                <a:latin typeface="Calibri Light"/>
              </a:rPr>
              <a:t>Youths as Agents of Change </a:t>
            </a:r>
          </a:p>
          <a:p>
            <a:pPr marL="139700" indent="0" algn="ctr">
              <a:spcBef>
                <a:spcPts val="0"/>
              </a:spcBef>
              <a:spcAft>
                <a:spcPts val="600"/>
              </a:spcAft>
              <a:buNone/>
            </a:pPr>
            <a:endParaRPr lang="en-US" dirty="0">
              <a:solidFill>
                <a:srgbClr val="525171"/>
              </a:solidFill>
              <a:latin typeface="Calibri Light"/>
            </a:endParaRPr>
          </a:p>
          <a:p>
            <a:pPr marL="139700" indent="0" algn="ctr">
              <a:spcBef>
                <a:spcPts val="0"/>
              </a:spcBef>
              <a:spcAft>
                <a:spcPts val="600"/>
              </a:spcAft>
              <a:buNone/>
            </a:pPr>
            <a:r>
              <a:rPr lang="en-US" dirty="0">
                <a:solidFill>
                  <a:srgbClr val="525171"/>
                </a:solidFill>
                <a:latin typeface="Calibri Light"/>
              </a:rPr>
              <a:t>Civic Engagement</a:t>
            </a:r>
          </a:p>
          <a:p>
            <a:pPr marL="139700" indent="0" algn="ctr">
              <a:spcBef>
                <a:spcPts val="0"/>
              </a:spcBef>
              <a:spcAft>
                <a:spcPts val="600"/>
              </a:spcAft>
              <a:buNone/>
            </a:pPr>
            <a:endParaRPr lang="en-US" dirty="0">
              <a:solidFill>
                <a:srgbClr val="525171"/>
              </a:solidFill>
              <a:latin typeface="Calibri Light"/>
            </a:endParaRPr>
          </a:p>
          <a:p>
            <a:pPr marL="139700" indent="0" algn="ctr">
              <a:spcBef>
                <a:spcPts val="0"/>
              </a:spcBef>
              <a:spcAft>
                <a:spcPts val="600"/>
              </a:spcAft>
              <a:buNone/>
            </a:pPr>
            <a:r>
              <a:rPr lang="en-US" dirty="0">
                <a:solidFill>
                  <a:srgbClr val="525171"/>
                </a:solidFill>
                <a:latin typeface="Calibri Light"/>
              </a:rPr>
              <a:t>Community Building</a:t>
            </a:r>
          </a:p>
          <a:p>
            <a:pPr marL="139700" indent="0" algn="ctr">
              <a:spcBef>
                <a:spcPts val="0"/>
              </a:spcBef>
              <a:spcAft>
                <a:spcPts val="600"/>
              </a:spcAft>
              <a:buNone/>
            </a:pPr>
            <a:endParaRPr lang="en-US" dirty="0">
              <a:solidFill>
                <a:srgbClr val="525171"/>
              </a:solidFill>
              <a:latin typeface="Calibri Light"/>
            </a:endParaRPr>
          </a:p>
          <a:p>
            <a:pPr marL="139700" indent="0" algn="ctr">
              <a:spcBef>
                <a:spcPts val="0"/>
              </a:spcBef>
              <a:spcAft>
                <a:spcPts val="600"/>
              </a:spcAft>
              <a:buNone/>
            </a:pPr>
            <a:r>
              <a:rPr lang="en-US" dirty="0">
                <a:solidFill>
                  <a:srgbClr val="525171"/>
                </a:solidFill>
                <a:latin typeface="Calibri Light"/>
              </a:rPr>
              <a:t>Participatory Methods</a:t>
            </a:r>
          </a:p>
          <a:p>
            <a:pPr marL="139700" indent="0" algn="ctr">
              <a:spcBef>
                <a:spcPts val="0"/>
              </a:spcBef>
              <a:spcAft>
                <a:spcPts val="600"/>
              </a:spcAft>
              <a:buNone/>
            </a:pPr>
            <a:endParaRPr lang="en-US" dirty="0">
              <a:solidFill>
                <a:srgbClr val="525171"/>
              </a:solidFill>
              <a:latin typeface="Calibri Light"/>
            </a:endParaRPr>
          </a:p>
          <a:p>
            <a:pPr marL="139700" indent="0" algn="ctr">
              <a:spcBef>
                <a:spcPts val="0"/>
              </a:spcBef>
              <a:spcAft>
                <a:spcPts val="600"/>
              </a:spcAft>
              <a:buNone/>
            </a:pPr>
            <a:r>
              <a:rPr lang="en-US" dirty="0">
                <a:solidFill>
                  <a:srgbClr val="525171"/>
                </a:solidFill>
                <a:latin typeface="Calibri Light"/>
              </a:rPr>
              <a:t>Theory of Change</a:t>
            </a:r>
          </a:p>
        </p:txBody>
      </p:sp>
      <p:sp>
        <p:nvSpPr>
          <p:cNvPr id="40" name="Oval 3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F953700C-B969-A43A-97B4-3BDF8307292F}"/>
              </a:ext>
            </a:extLst>
          </p:cNvPr>
          <p:cNvPicPr>
            <a:picLocks noChangeAspect="1"/>
          </p:cNvPicPr>
          <p:nvPr/>
        </p:nvPicPr>
        <p:blipFill rotWithShape="1">
          <a:blip r:embed="rId2"/>
          <a:srcRect l="4685" r="28613"/>
          <a:stretch/>
        </p:blipFill>
        <p:spPr>
          <a:xfrm>
            <a:off x="7887184" y="1222211"/>
            <a:ext cx="3781051" cy="376960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2" name="Freeform: Shape 4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4" name="Straight Connector 43">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Google Shape;91;p1">
            <a:extLst>
              <a:ext uri="{FF2B5EF4-FFF2-40B4-BE49-F238E27FC236}">
                <a16:creationId xmlns:a16="http://schemas.microsoft.com/office/drawing/2014/main" id="{5677F038-97EB-655F-7145-42BFB3AC4F51}"/>
              </a:ext>
            </a:extLst>
          </p:cNvPr>
          <p:cNvPicPr preferRelativeResize="0"/>
          <p:nvPr/>
        </p:nvPicPr>
        <p:blipFill rotWithShape="1">
          <a:blip r:embed="rId3"/>
          <a:stretch/>
        </p:blipFill>
        <p:spPr>
          <a:xfrm>
            <a:off x="88037" y="6247818"/>
            <a:ext cx="707371" cy="517595"/>
          </a:xfrm>
          <a:prstGeom prst="rect">
            <a:avLst/>
          </a:prstGeom>
          <a:noFill/>
        </p:spPr>
      </p:pic>
      <p:pic>
        <p:nvPicPr>
          <p:cNvPr id="8" name="Graphic 9" descr="Badge 1 con riempimento a tinta unita">
            <a:extLst>
              <a:ext uri="{FF2B5EF4-FFF2-40B4-BE49-F238E27FC236}">
                <a16:creationId xmlns:a16="http://schemas.microsoft.com/office/drawing/2014/main" id="{08845036-EC0D-DE6B-4052-1C3F587D44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291" y="2252734"/>
            <a:ext cx="339970" cy="339970"/>
          </a:xfrm>
          <a:prstGeom prst="rect">
            <a:avLst/>
          </a:prstGeom>
        </p:spPr>
      </p:pic>
      <p:pic>
        <p:nvPicPr>
          <p:cNvPr id="10" name="Graphic 5" descr="Badge con riempimento a tinta unita">
            <a:extLst>
              <a:ext uri="{FF2B5EF4-FFF2-40B4-BE49-F238E27FC236}">
                <a16:creationId xmlns:a16="http://schemas.microsoft.com/office/drawing/2014/main" id="{E8CEFEAC-7D90-78BC-462E-085988A2F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0084" y="3186257"/>
            <a:ext cx="339970" cy="339970"/>
          </a:xfrm>
          <a:prstGeom prst="rect">
            <a:avLst/>
          </a:prstGeom>
        </p:spPr>
      </p:pic>
      <p:pic>
        <p:nvPicPr>
          <p:cNvPr id="12" name="Graphic 7" descr="Badge 3 con riempimento a tinta unita">
            <a:extLst>
              <a:ext uri="{FF2B5EF4-FFF2-40B4-BE49-F238E27FC236}">
                <a16:creationId xmlns:a16="http://schemas.microsoft.com/office/drawing/2014/main" id="{A7A6A90D-498C-9928-A32E-B95D234C61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0554" y="4102826"/>
            <a:ext cx="351692" cy="363416"/>
          </a:xfrm>
          <a:prstGeom prst="rect">
            <a:avLst/>
          </a:prstGeom>
        </p:spPr>
      </p:pic>
      <p:pic>
        <p:nvPicPr>
          <p:cNvPr id="14" name="Graphic 5" descr="Badge 4 con riempimento a tinta unita">
            <a:extLst>
              <a:ext uri="{FF2B5EF4-FFF2-40B4-BE49-F238E27FC236}">
                <a16:creationId xmlns:a16="http://schemas.microsoft.com/office/drawing/2014/main" id="{4FB74FE6-5810-FBDC-4B93-5405B6CDB2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1261" y="4991811"/>
            <a:ext cx="375139" cy="375139"/>
          </a:xfrm>
          <a:prstGeom prst="rect">
            <a:avLst/>
          </a:prstGeom>
        </p:spPr>
      </p:pic>
      <p:pic>
        <p:nvPicPr>
          <p:cNvPr id="15" name="Graphic 15" descr="Badge 5 con riempimento a tinta unita">
            <a:extLst>
              <a:ext uri="{FF2B5EF4-FFF2-40B4-BE49-F238E27FC236}">
                <a16:creationId xmlns:a16="http://schemas.microsoft.com/office/drawing/2014/main" id="{E3450664-50B8-CDB3-37B0-39779F11F5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99054" y="5937742"/>
            <a:ext cx="422031" cy="386862"/>
          </a:xfrm>
          <a:prstGeom prst="rect">
            <a:avLst/>
          </a:prstGeom>
        </p:spPr>
      </p:pic>
      <p:pic>
        <p:nvPicPr>
          <p:cNvPr id="7" name="Picture 2">
            <a:extLst>
              <a:ext uri="{FF2B5EF4-FFF2-40B4-BE49-F238E27FC236}">
                <a16:creationId xmlns:a16="http://schemas.microsoft.com/office/drawing/2014/main" id="{28768619-D5BC-4E1E-AECE-D3AE330F56B4}"/>
              </a:ext>
            </a:extLst>
          </p:cNvPr>
          <p:cNvPicPr>
            <a:picLocks noChangeAspect="1"/>
          </p:cNvPicPr>
          <p:nvPr/>
        </p:nvPicPr>
        <p:blipFill>
          <a:blip r:embed="rId14"/>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72754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Shape 129"/>
        <p:cNvGrpSpPr/>
        <p:nvPr/>
      </p:nvGrpSpPr>
      <p:grpSpPr>
        <a:xfrm>
          <a:off x="0" y="0"/>
          <a:ext cx="0" cy="0"/>
          <a:chOff x="0" y="0"/>
          <a:chExt cx="0" cy="0"/>
        </a:xfrm>
      </p:grpSpPr>
      <p:sp>
        <p:nvSpPr>
          <p:cNvPr id="2" name="Title 1">
            <a:extLst>
              <a:ext uri="{FF2B5EF4-FFF2-40B4-BE49-F238E27FC236}">
                <a16:creationId xmlns:a16="http://schemas.microsoft.com/office/drawing/2014/main" id="{6FCE4576-8DD5-2769-E825-AE9E0F4CDC68}"/>
              </a:ext>
            </a:extLst>
          </p:cNvPr>
          <p:cNvSpPr>
            <a:spLocks noGrp="1"/>
          </p:cNvSpPr>
          <p:nvPr>
            <p:ph type="title"/>
          </p:nvPr>
        </p:nvSpPr>
        <p:spPr>
          <a:xfrm>
            <a:off x="4084529" y="2442358"/>
            <a:ext cx="10515600" cy="1325563"/>
          </a:xfrm>
        </p:spPr>
        <p:txBody>
          <a:bodyPr>
            <a:normAutofit fontScale="90000"/>
          </a:bodyPr>
          <a:lstStyle/>
          <a:p>
            <a:r>
              <a:rPr lang="en-US" dirty="0">
                <a:solidFill>
                  <a:srgbClr val="525171"/>
                </a:solidFill>
              </a:rPr>
              <a:t>THANK YOU!</a:t>
            </a:r>
            <a:br>
              <a:rPr lang="en-US" dirty="0">
                <a:solidFill>
                  <a:srgbClr val="525171"/>
                </a:solidFill>
              </a:rPr>
            </a:br>
            <a:br>
              <a:rPr lang="en-US" dirty="0">
                <a:solidFill>
                  <a:srgbClr val="525171"/>
                </a:solidFill>
              </a:rPr>
            </a:br>
            <a:r>
              <a:rPr lang="en-US" dirty="0" err="1">
                <a:solidFill>
                  <a:srgbClr val="525171"/>
                </a:solidFill>
              </a:rPr>
              <a:t>Grazie</a:t>
            </a:r>
            <a:r>
              <a:rPr lang="en-US" dirty="0">
                <a:solidFill>
                  <a:srgbClr val="525171"/>
                </a:solidFill>
              </a:rPr>
              <a:t>!</a:t>
            </a:r>
            <a:br>
              <a:rPr lang="en-US" dirty="0">
                <a:solidFill>
                  <a:srgbClr val="525171"/>
                </a:solidFill>
              </a:rPr>
            </a:br>
            <a:r>
              <a:rPr lang="az-Cyrl-AZ" dirty="0">
                <a:solidFill>
                  <a:srgbClr val="525171"/>
                </a:solidFill>
              </a:rPr>
              <a:t>Хвала вам</a:t>
            </a:r>
            <a:r>
              <a:rPr lang="it-IT" dirty="0">
                <a:solidFill>
                  <a:srgbClr val="525171"/>
                </a:solidFill>
              </a:rPr>
              <a:t>!</a:t>
            </a:r>
            <a:br>
              <a:rPr lang="it-IT" dirty="0">
                <a:solidFill>
                  <a:srgbClr val="525171"/>
                </a:solidFill>
              </a:rPr>
            </a:br>
            <a:r>
              <a:rPr lang="el-GR" dirty="0">
                <a:solidFill>
                  <a:srgbClr val="525171"/>
                </a:solidFill>
              </a:rPr>
              <a:t>Ευχαριστώ</a:t>
            </a:r>
            <a:r>
              <a:rPr lang="it-IT" dirty="0">
                <a:solidFill>
                  <a:srgbClr val="525171"/>
                </a:solidFill>
              </a:rPr>
              <a:t>!</a:t>
            </a:r>
            <a:endParaRPr lang="en-US" dirty="0">
              <a:solidFill>
                <a:srgbClr val="525171"/>
              </a:solidFill>
            </a:endParaRPr>
          </a:p>
        </p:txBody>
      </p:sp>
      <p:pic>
        <p:nvPicPr>
          <p:cNvPr id="5" name="Google Shape;91;p1">
            <a:extLst>
              <a:ext uri="{FF2B5EF4-FFF2-40B4-BE49-F238E27FC236}">
                <a16:creationId xmlns:a16="http://schemas.microsoft.com/office/drawing/2014/main" id="{137AAE12-829B-5524-3A22-B543886E5921}"/>
              </a:ext>
            </a:extLst>
          </p:cNvPr>
          <p:cNvPicPr preferRelativeResize="0"/>
          <p:nvPr/>
        </p:nvPicPr>
        <p:blipFill rotWithShape="1">
          <a:blip r:embed="rId3"/>
          <a:stretch/>
        </p:blipFill>
        <p:spPr>
          <a:xfrm>
            <a:off x="88037" y="6271264"/>
            <a:ext cx="707371" cy="517595"/>
          </a:xfrm>
          <a:prstGeom prst="rect">
            <a:avLst/>
          </a:prstGeom>
          <a:noFill/>
        </p:spPr>
      </p:pic>
      <p:pic>
        <p:nvPicPr>
          <p:cNvPr id="6" name="Picture 2">
            <a:extLst>
              <a:ext uri="{FF2B5EF4-FFF2-40B4-BE49-F238E27FC236}">
                <a16:creationId xmlns:a16="http://schemas.microsoft.com/office/drawing/2014/main" id="{1F7E8430-CFDE-7FA0-34F7-A66229C76E2F}"/>
              </a:ext>
            </a:extLst>
          </p:cNvPr>
          <p:cNvPicPr>
            <a:picLocks noChangeAspect="1"/>
          </p:cNvPicPr>
          <p:nvPr/>
        </p:nvPicPr>
        <p:blipFill>
          <a:blip r:embed="rId4"/>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404911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Shape 129"/>
        <p:cNvGrpSpPr/>
        <p:nvPr/>
      </p:nvGrpSpPr>
      <p:grpSpPr>
        <a:xfrm>
          <a:off x="0" y="0"/>
          <a:ext cx="0" cy="0"/>
          <a:chOff x="0" y="0"/>
          <a:chExt cx="0" cy="0"/>
        </a:xfrm>
      </p:grpSpPr>
      <p:sp>
        <p:nvSpPr>
          <p:cNvPr id="2" name="Title 1">
            <a:extLst>
              <a:ext uri="{FF2B5EF4-FFF2-40B4-BE49-F238E27FC236}">
                <a16:creationId xmlns:a16="http://schemas.microsoft.com/office/drawing/2014/main" id="{6FCE4576-8DD5-2769-E825-AE9E0F4CDC68}"/>
              </a:ext>
            </a:extLst>
          </p:cNvPr>
          <p:cNvSpPr>
            <a:spLocks noGrp="1"/>
          </p:cNvSpPr>
          <p:nvPr>
            <p:ph type="title"/>
          </p:nvPr>
        </p:nvSpPr>
        <p:spPr/>
        <p:txBody>
          <a:bodyPr/>
          <a:lstStyle/>
          <a:p>
            <a:r>
              <a:rPr lang="en-US" dirty="0">
                <a:solidFill>
                  <a:srgbClr val="525171"/>
                </a:solidFill>
              </a:rPr>
              <a:t>References</a:t>
            </a:r>
          </a:p>
        </p:txBody>
      </p:sp>
      <p:sp>
        <p:nvSpPr>
          <p:cNvPr id="3" name="Text Placeholder 2">
            <a:extLst>
              <a:ext uri="{FF2B5EF4-FFF2-40B4-BE49-F238E27FC236}">
                <a16:creationId xmlns:a16="http://schemas.microsoft.com/office/drawing/2014/main" id="{776A98BC-A1C1-D64C-95CC-C56F05ABCDEB}"/>
              </a:ext>
            </a:extLst>
          </p:cNvPr>
          <p:cNvSpPr>
            <a:spLocks noGrp="1"/>
          </p:cNvSpPr>
          <p:nvPr>
            <p:ph type="body" idx="1"/>
          </p:nvPr>
        </p:nvSpPr>
        <p:spPr/>
        <p:txBody>
          <a:bodyPr>
            <a:normAutofit fontScale="85000" lnSpcReduction="20000"/>
          </a:bodyPr>
          <a:lstStyle/>
          <a:p>
            <a:pPr marL="285750" indent="-285750"/>
            <a:r>
              <a:rPr lang="en-US" b="1" dirty="0">
                <a:solidFill>
                  <a:srgbClr val="525171"/>
                </a:solidFill>
              </a:rPr>
              <a:t>Four forms of youth civic engagement for diverse democracy </a:t>
            </a:r>
            <a:r>
              <a:rPr lang="en-US" dirty="0">
                <a:solidFill>
                  <a:srgbClr val="525171"/>
                </a:solidFill>
                <a:hlinkClick r:id="rId3">
                  <a:extLst>
                    <a:ext uri="{A12FA001-AC4F-418D-AE19-62706E023703}">
                      <ahyp:hlinkClr xmlns:ahyp="http://schemas.microsoft.com/office/drawing/2018/hyperlinkcolor" val="tx"/>
                    </a:ext>
                  </a:extLst>
                </a:hlinkClick>
              </a:rPr>
              <a:t>https://www.sciencedirect.com/science/article/abs/pii/S0190740913002879?via%3Dihub</a:t>
            </a:r>
            <a:r>
              <a:rPr lang="en-US" dirty="0">
                <a:solidFill>
                  <a:srgbClr val="525171"/>
                </a:solidFill>
              </a:rPr>
              <a:t> </a:t>
            </a:r>
          </a:p>
          <a:p>
            <a:pPr marL="285750" indent="-285750"/>
            <a:r>
              <a:rPr lang="en-US" b="1" dirty="0">
                <a:solidFill>
                  <a:srgbClr val="525171"/>
                </a:solidFill>
              </a:rPr>
              <a:t>Case Study: all eyes on the climate in Grand Paris Sud </a:t>
            </a:r>
            <a:r>
              <a:rPr lang="en-US" dirty="0">
                <a:solidFill>
                  <a:srgbClr val="525171"/>
                </a:solidFill>
                <a:hlinkClick r:id="rId4">
                  <a:extLst>
                    <a:ext uri="{A12FA001-AC4F-418D-AE19-62706E023703}">
                      <ahyp:hlinkClr xmlns:ahyp="http://schemas.microsoft.com/office/drawing/2018/hyperlinkcolor" val="tx"/>
                    </a:ext>
                  </a:extLst>
                </a:hlinkClick>
              </a:rPr>
              <a:t>https://www.citizenlab.co/blog/case-study/grand-paris-sud-triple-mission/</a:t>
            </a:r>
          </a:p>
          <a:p>
            <a:pPr marL="285750" indent="-285750"/>
            <a:r>
              <a:rPr lang="en-US" b="1" dirty="0">
                <a:solidFill>
                  <a:srgbClr val="525171"/>
                </a:solidFill>
              </a:rPr>
              <a:t>What cities can do now to tackle climate change </a:t>
            </a:r>
            <a:r>
              <a:rPr lang="en-US" dirty="0">
                <a:solidFill>
                  <a:srgbClr val="525171"/>
                </a:solidFill>
                <a:hlinkClick r:id="rId5">
                  <a:extLst>
                    <a:ext uri="{A12FA001-AC4F-418D-AE19-62706E023703}">
                      <ahyp:hlinkClr xmlns:ahyp="http://schemas.microsoft.com/office/drawing/2018/hyperlinkcolor" val="tx"/>
                    </a:ext>
                  </a:extLst>
                </a:hlinkClick>
              </a:rPr>
              <a:t>https://www.citizenlab.co/blog/environment-sustainability/how-public-engagement-can-help-to-tackle-climate-change/</a:t>
            </a:r>
            <a:r>
              <a:rPr lang="en-US" dirty="0">
                <a:solidFill>
                  <a:srgbClr val="525171"/>
                </a:solidFill>
              </a:rPr>
              <a:t> </a:t>
            </a:r>
          </a:p>
          <a:p>
            <a:pPr marL="285750" indent="-285750"/>
            <a:r>
              <a:rPr lang="en-US" b="1" dirty="0">
                <a:solidFill>
                  <a:srgbClr val="525171"/>
                </a:solidFill>
              </a:rPr>
              <a:t>Theory of Change </a:t>
            </a:r>
            <a:r>
              <a:rPr lang="en-US" dirty="0">
                <a:solidFill>
                  <a:srgbClr val="525171"/>
                </a:solidFill>
                <a:hlinkClick r:id="rId6">
                  <a:extLst>
                    <a:ext uri="{A12FA001-AC4F-418D-AE19-62706E023703}">
                      <ahyp:hlinkClr xmlns:ahyp="http://schemas.microsoft.com/office/drawing/2018/hyperlinkcolor" val="tx"/>
                    </a:ext>
                  </a:extLst>
                </a:hlinkClick>
              </a:rPr>
              <a:t>https://www.theoryofchange.org/pdf/TOC_fac_guide.pdf</a:t>
            </a:r>
            <a:r>
              <a:rPr lang="en-US" dirty="0">
                <a:solidFill>
                  <a:srgbClr val="525171"/>
                </a:solidFill>
              </a:rPr>
              <a:t> </a:t>
            </a:r>
          </a:p>
          <a:p>
            <a:pPr marL="285750" indent="-285750"/>
            <a:r>
              <a:rPr lang="en-US" b="1" dirty="0">
                <a:solidFill>
                  <a:srgbClr val="525171"/>
                </a:solidFill>
              </a:rPr>
              <a:t>Theory of Change approach to climate change adaptation programming </a:t>
            </a:r>
            <a:r>
              <a:rPr lang="en-US" dirty="0">
                <a:solidFill>
                  <a:srgbClr val="525171"/>
                </a:solidFill>
                <a:hlinkClick r:id="rId7">
                  <a:extLst>
                    <a:ext uri="{A12FA001-AC4F-418D-AE19-62706E023703}">
                      <ahyp:hlinkClr xmlns:ahyp="http://schemas.microsoft.com/office/drawing/2018/hyperlinkcolor" val="tx"/>
                    </a:ext>
                  </a:extLst>
                </a:hlinkClick>
              </a:rPr>
              <a:t>https://www.ukcip.org.uk/wp-content/PDFs/MandE-Guidance-Note3.pdf</a:t>
            </a:r>
            <a:r>
              <a:rPr lang="en-US" dirty="0">
                <a:solidFill>
                  <a:srgbClr val="525171"/>
                </a:solidFill>
              </a:rPr>
              <a:t> </a:t>
            </a:r>
          </a:p>
          <a:p>
            <a:pPr marL="114300" indent="0">
              <a:buNone/>
            </a:pPr>
            <a:br>
              <a:rPr lang="en-US" dirty="0"/>
            </a:br>
            <a:endParaRPr lang="en-US" dirty="0"/>
          </a:p>
        </p:txBody>
      </p:sp>
      <p:pic>
        <p:nvPicPr>
          <p:cNvPr id="5" name="Google Shape;91;p1">
            <a:extLst>
              <a:ext uri="{FF2B5EF4-FFF2-40B4-BE49-F238E27FC236}">
                <a16:creationId xmlns:a16="http://schemas.microsoft.com/office/drawing/2014/main" id="{137AAE12-829B-5524-3A22-B543886E5921}"/>
              </a:ext>
            </a:extLst>
          </p:cNvPr>
          <p:cNvPicPr preferRelativeResize="0"/>
          <p:nvPr/>
        </p:nvPicPr>
        <p:blipFill rotWithShape="1">
          <a:blip r:embed="rId8"/>
          <a:stretch/>
        </p:blipFill>
        <p:spPr>
          <a:xfrm>
            <a:off x="88037" y="6271264"/>
            <a:ext cx="707371" cy="517595"/>
          </a:xfrm>
          <a:prstGeom prst="rect">
            <a:avLst/>
          </a:prstGeom>
          <a:noFill/>
        </p:spPr>
      </p:pic>
      <p:pic>
        <p:nvPicPr>
          <p:cNvPr id="6" name="Picture 2">
            <a:extLst>
              <a:ext uri="{FF2B5EF4-FFF2-40B4-BE49-F238E27FC236}">
                <a16:creationId xmlns:a16="http://schemas.microsoft.com/office/drawing/2014/main" id="{1F7E8430-CFDE-7FA0-34F7-A66229C76E2F}"/>
              </a:ext>
            </a:extLst>
          </p:cNvPr>
          <p:cNvPicPr>
            <a:picLocks noChangeAspect="1"/>
          </p:cNvPicPr>
          <p:nvPr/>
        </p:nvPicPr>
        <p:blipFill>
          <a:blip r:embed="rId9"/>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84676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CFED0C9-1D49-2EA5-6AB4-EB70AEC2B3E6}"/>
              </a:ext>
            </a:extLst>
          </p:cNvPr>
          <p:cNvSpPr>
            <a:spLocks noGrp="1"/>
          </p:cNvSpPr>
          <p:nvPr>
            <p:ph type="title"/>
          </p:nvPr>
        </p:nvSpPr>
        <p:spPr>
          <a:xfrm>
            <a:off x="-81150" y="333043"/>
            <a:ext cx="3360408" cy="1325563"/>
          </a:xfrm>
          <a:noFill/>
        </p:spPr>
        <p:txBody>
          <a:bodyPr>
            <a:normAutofit fontScale="90000"/>
          </a:bodyPr>
          <a:lstStyle/>
          <a:p>
            <a:pPr algn="ctr"/>
            <a:r>
              <a:rPr lang="en-US" b="1" dirty="0">
                <a:solidFill>
                  <a:srgbClr val="525171"/>
                </a:solidFill>
              </a:rPr>
              <a:t>Youths as Agents of Change</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F9B8C74-BAD6-0B53-1C22-ED071D0CC8E7}"/>
              </a:ext>
            </a:extLst>
          </p:cNvPr>
          <p:cNvSpPr>
            <a:spLocks noGrp="1"/>
          </p:cNvSpPr>
          <p:nvPr>
            <p:ph type="body" idx="1"/>
          </p:nvPr>
        </p:nvSpPr>
        <p:spPr>
          <a:xfrm>
            <a:off x="1885670" y="1574135"/>
            <a:ext cx="8424776" cy="4790396"/>
          </a:xfrm>
          <a:noFill/>
        </p:spPr>
        <p:txBody>
          <a:bodyPr spcFirstLastPara="1" wrap="square" lIns="91425" tIns="45700" rIns="91425" bIns="45700" anchor="ctr" anchorCtr="0">
            <a:noAutofit/>
          </a:bodyPr>
          <a:lstStyle/>
          <a:p>
            <a:pPr marL="114300" indent="0" algn="ctr">
              <a:buNone/>
            </a:pPr>
            <a:r>
              <a:rPr lang="en-US" sz="4400" i="1" dirty="0">
                <a:solidFill>
                  <a:srgbClr val="525171"/>
                </a:solidFill>
                <a:latin typeface="Calibri Light"/>
              </a:rPr>
              <a:t>Who are the Agents of Change?</a:t>
            </a:r>
          </a:p>
          <a:p>
            <a:pPr marL="114300" indent="0" algn="ctr">
              <a:buNone/>
            </a:pPr>
            <a:r>
              <a:rPr lang="en-US" sz="2400" dirty="0">
                <a:solidFill>
                  <a:srgbClr val="525171"/>
                </a:solidFill>
              </a:rPr>
              <a:t>An </a:t>
            </a:r>
            <a:r>
              <a:rPr lang="en-US" sz="2400" i="1" dirty="0">
                <a:solidFill>
                  <a:srgbClr val="525171"/>
                </a:solidFill>
              </a:rPr>
              <a:t>Agent of Change</a:t>
            </a:r>
            <a:r>
              <a:rPr lang="en-US" sz="2400" dirty="0">
                <a:solidFill>
                  <a:srgbClr val="525171"/>
                </a:solidFill>
              </a:rPr>
              <a:t> is a multi-disciplinary figure, animator-designer of the territory. His/her actions are:</a:t>
            </a:r>
          </a:p>
          <a:p>
            <a:pPr algn="ctr"/>
            <a:r>
              <a:rPr lang="en-US" sz="2400" dirty="0">
                <a:solidFill>
                  <a:srgbClr val="525171"/>
                </a:solidFill>
              </a:rPr>
              <a:t>involving the actors on the territory in the realization of development projects aimed at creating local 'value’.</a:t>
            </a:r>
          </a:p>
          <a:p>
            <a:pPr algn="ctr"/>
            <a:r>
              <a:rPr lang="en-US" sz="2400" dirty="0">
                <a:solidFill>
                  <a:srgbClr val="525171"/>
                </a:solidFill>
              </a:rPr>
              <a:t>promoting, making concrete and enhancing the growth opportunities of a local community.</a:t>
            </a:r>
          </a:p>
        </p:txBody>
      </p:sp>
      <p:pic>
        <p:nvPicPr>
          <p:cNvPr id="5" name="Google Shape;91;p1">
            <a:extLst>
              <a:ext uri="{FF2B5EF4-FFF2-40B4-BE49-F238E27FC236}">
                <a16:creationId xmlns:a16="http://schemas.microsoft.com/office/drawing/2014/main" id="{3694E5EF-541E-9A9C-4894-59E357484862}"/>
              </a:ext>
            </a:extLst>
          </p:cNvPr>
          <p:cNvPicPr preferRelativeResize="0"/>
          <p:nvPr/>
        </p:nvPicPr>
        <p:blipFill rotWithShape="1">
          <a:blip r:embed="rId2"/>
          <a:stretch/>
        </p:blipFill>
        <p:spPr>
          <a:xfrm>
            <a:off x="88037" y="6247818"/>
            <a:ext cx="707371" cy="517595"/>
          </a:xfrm>
          <a:prstGeom prst="rect">
            <a:avLst/>
          </a:prstGeom>
          <a:noFill/>
        </p:spPr>
      </p:pic>
      <p:pic>
        <p:nvPicPr>
          <p:cNvPr id="4" name="Picture 2">
            <a:extLst>
              <a:ext uri="{FF2B5EF4-FFF2-40B4-BE49-F238E27FC236}">
                <a16:creationId xmlns:a16="http://schemas.microsoft.com/office/drawing/2014/main" id="{B238A339-4FC3-4654-A199-B36BE1367E28}"/>
              </a:ext>
            </a:extLst>
          </p:cNvPr>
          <p:cNvPicPr>
            <a:picLocks noChangeAspect="1"/>
          </p:cNvPicPr>
          <p:nvPr/>
        </p:nvPicPr>
        <p:blipFill>
          <a:blip r:embed="rId3"/>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17687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Shape 102"/>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4939BBF-3555-2AEA-1663-2C593F766347}"/>
              </a:ext>
            </a:extLst>
          </p:cNvPr>
          <p:cNvSpPr>
            <a:spLocks noGrp="1"/>
          </p:cNvSpPr>
          <p:nvPr>
            <p:ph type="title"/>
          </p:nvPr>
        </p:nvSpPr>
        <p:spPr>
          <a:xfrm>
            <a:off x="838200" y="365125"/>
            <a:ext cx="5393361" cy="1325563"/>
          </a:xfrm>
          <a:solidFill>
            <a:schemeClr val="bg1"/>
          </a:solidFill>
        </p:spPr>
        <p:txBody>
          <a:bodyPr>
            <a:normAutofit/>
          </a:bodyPr>
          <a:lstStyle/>
          <a:p>
            <a:pPr algn="ctr"/>
            <a:r>
              <a:rPr lang="en-US" b="1" dirty="0">
                <a:solidFill>
                  <a:srgbClr val="525171"/>
                </a:solidFill>
              </a:rPr>
              <a:t>      Youths as Agents of Change</a:t>
            </a:r>
            <a:endParaRPr lang="en-US" dirty="0"/>
          </a:p>
        </p:txBody>
      </p:sp>
      <p:sp>
        <p:nvSpPr>
          <p:cNvPr id="4" name="Text Placeholder 3">
            <a:extLst>
              <a:ext uri="{FF2B5EF4-FFF2-40B4-BE49-F238E27FC236}">
                <a16:creationId xmlns:a16="http://schemas.microsoft.com/office/drawing/2014/main" id="{C5115D98-3566-4A70-D084-2D3A7F3F81EA}"/>
              </a:ext>
            </a:extLst>
          </p:cNvPr>
          <p:cNvSpPr>
            <a:spLocks noGrp="1"/>
          </p:cNvSpPr>
          <p:nvPr>
            <p:ph type="body" idx="1"/>
          </p:nvPr>
        </p:nvSpPr>
        <p:spPr>
          <a:xfrm>
            <a:off x="838200" y="1825625"/>
            <a:ext cx="5393361" cy="4351338"/>
          </a:xfrm>
          <a:solidFill>
            <a:schemeClr val="bg1"/>
          </a:solidFill>
        </p:spPr>
        <p:txBody>
          <a:bodyPr spcFirstLastPara="1" wrap="square" lIns="91425" tIns="45700" rIns="91425" bIns="45700" anchor="ctr" anchorCtr="0">
            <a:normAutofit fontScale="92500"/>
          </a:bodyPr>
          <a:lstStyle/>
          <a:p>
            <a:pPr marL="114300" indent="0" algn="ctr">
              <a:spcBef>
                <a:spcPts val="0"/>
              </a:spcBef>
              <a:spcAft>
                <a:spcPts val="600"/>
              </a:spcAft>
              <a:buNone/>
            </a:pPr>
            <a:endParaRPr lang="en-US" i="1" dirty="0"/>
          </a:p>
          <a:p>
            <a:pPr marL="114300" indent="0" algn="ctr">
              <a:spcBef>
                <a:spcPts val="0"/>
              </a:spcBef>
              <a:spcAft>
                <a:spcPts val="600"/>
              </a:spcAft>
              <a:buNone/>
            </a:pPr>
            <a:endParaRPr lang="en-US" i="1" dirty="0"/>
          </a:p>
          <a:p>
            <a:pPr marL="228600" indent="0" algn="ctr">
              <a:spcBef>
                <a:spcPts val="0"/>
              </a:spcBef>
              <a:spcAft>
                <a:spcPts val="600"/>
              </a:spcAft>
              <a:buNone/>
            </a:pPr>
            <a:r>
              <a:rPr lang="en-US" i="1" dirty="0">
                <a:solidFill>
                  <a:srgbClr val="525171"/>
                </a:solidFill>
                <a:latin typeface="Calibri Light"/>
              </a:rPr>
              <a:t>What actions can you as an individual take for your territory (to combat climate change)?</a:t>
            </a:r>
          </a:p>
          <a:p>
            <a:pPr marL="228600" indent="0" algn="ctr">
              <a:spcBef>
                <a:spcPts val="0"/>
              </a:spcBef>
              <a:spcAft>
                <a:spcPts val="600"/>
              </a:spcAft>
              <a:buNone/>
            </a:pPr>
            <a:endParaRPr lang="en-US" i="1" dirty="0">
              <a:solidFill>
                <a:srgbClr val="525171"/>
              </a:solidFill>
              <a:latin typeface="Calibri Light"/>
            </a:endParaRPr>
          </a:p>
          <a:p>
            <a:pPr marL="114300" indent="0" algn="ctr">
              <a:spcBef>
                <a:spcPts val="0"/>
              </a:spcBef>
              <a:spcAft>
                <a:spcPts val="600"/>
              </a:spcAft>
              <a:buNone/>
            </a:pPr>
            <a:r>
              <a:rPr lang="en-US" dirty="0">
                <a:solidFill>
                  <a:srgbClr val="525171"/>
                </a:solidFill>
                <a:latin typeface="Calibri Light"/>
              </a:rPr>
              <a:t>Give me your opinion on </a:t>
            </a:r>
            <a:r>
              <a:rPr lang="en-US" dirty="0" err="1">
                <a:solidFill>
                  <a:srgbClr val="525171"/>
                </a:solidFill>
                <a:latin typeface="Calibri Light"/>
              </a:rPr>
              <a:t>Mentimeter</a:t>
            </a:r>
            <a:r>
              <a:rPr lang="en-US" dirty="0">
                <a:solidFill>
                  <a:srgbClr val="525171"/>
                </a:solidFill>
                <a:latin typeface="Calibri Light"/>
              </a:rPr>
              <a:t>.</a:t>
            </a:r>
          </a:p>
          <a:p>
            <a:pPr marL="114300" indent="0" algn="ctr">
              <a:spcBef>
                <a:spcPts val="0"/>
              </a:spcBef>
              <a:spcAft>
                <a:spcPts val="600"/>
              </a:spcAft>
              <a:buNone/>
            </a:pPr>
            <a:endParaRPr lang="en-US" dirty="0">
              <a:solidFill>
                <a:srgbClr val="525171"/>
              </a:solidFill>
              <a:latin typeface="Calibri Light"/>
            </a:endParaRPr>
          </a:p>
          <a:p>
            <a:pPr marL="114300" indent="0" algn="ctr">
              <a:spcBef>
                <a:spcPts val="0"/>
              </a:spcBef>
              <a:spcAft>
                <a:spcPts val="600"/>
              </a:spcAft>
              <a:buNone/>
            </a:pPr>
            <a:r>
              <a:rPr lang="en-US" dirty="0">
                <a:solidFill>
                  <a:srgbClr val="525171"/>
                </a:solidFill>
                <a:latin typeface="Calibri Light"/>
                <a:hlinkClick r:id="rId3"/>
              </a:rPr>
              <a:t>https://www.menti.com/aledoo6cfbio</a:t>
            </a:r>
            <a:r>
              <a:rPr lang="en-US" dirty="0">
                <a:solidFill>
                  <a:srgbClr val="525171"/>
                </a:solidFill>
                <a:latin typeface="Calibri Light"/>
              </a:rPr>
              <a:t> </a:t>
            </a:r>
          </a:p>
        </p:txBody>
      </p:sp>
      <p:pic>
        <p:nvPicPr>
          <p:cNvPr id="2" name="Picture 2">
            <a:extLst>
              <a:ext uri="{FF2B5EF4-FFF2-40B4-BE49-F238E27FC236}">
                <a16:creationId xmlns:a16="http://schemas.microsoft.com/office/drawing/2014/main" id="{87A8B1CE-50F7-FF92-A5AB-6F22DB1FAF34}"/>
              </a:ext>
            </a:extLst>
          </p:cNvPr>
          <p:cNvPicPr>
            <a:picLocks noChangeAspect="1"/>
          </p:cNvPicPr>
          <p:nvPr/>
        </p:nvPicPr>
        <p:blipFill rotWithShape="1">
          <a:blip r:embed="rId4"/>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oogle Shape;91;p1">
            <a:extLst>
              <a:ext uri="{FF2B5EF4-FFF2-40B4-BE49-F238E27FC236}">
                <a16:creationId xmlns:a16="http://schemas.microsoft.com/office/drawing/2014/main" id="{A35CC93C-E05B-ECEE-192B-A19ECD462997}"/>
              </a:ext>
            </a:extLst>
          </p:cNvPr>
          <p:cNvPicPr preferRelativeResize="0"/>
          <p:nvPr/>
        </p:nvPicPr>
        <p:blipFill rotWithShape="1">
          <a:blip r:embed="rId5"/>
          <a:stretch/>
        </p:blipFill>
        <p:spPr>
          <a:xfrm>
            <a:off x="88037" y="6247818"/>
            <a:ext cx="707371" cy="517595"/>
          </a:xfrm>
          <a:prstGeom prst="rect">
            <a:avLst/>
          </a:prstGeom>
          <a:noFill/>
        </p:spPr>
      </p:pic>
      <p:pic>
        <p:nvPicPr>
          <p:cNvPr id="8" name="Graphic 9" descr="Badge 1 con riempimento a tinta unita">
            <a:extLst>
              <a:ext uri="{FF2B5EF4-FFF2-40B4-BE49-F238E27FC236}">
                <a16:creationId xmlns:a16="http://schemas.microsoft.com/office/drawing/2014/main" id="{0F6C7123-BA30-F498-EB55-BAEDC7570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062" y="568569"/>
            <a:ext cx="914400" cy="914400"/>
          </a:xfrm>
          <a:prstGeom prst="rect">
            <a:avLst/>
          </a:prstGeom>
        </p:spPr>
      </p:pic>
      <p:pic>
        <p:nvPicPr>
          <p:cNvPr id="7" name="Picture 2">
            <a:extLst>
              <a:ext uri="{FF2B5EF4-FFF2-40B4-BE49-F238E27FC236}">
                <a16:creationId xmlns:a16="http://schemas.microsoft.com/office/drawing/2014/main" id="{6784F3C3-3871-887E-B00B-BC23E5C3052C}"/>
              </a:ext>
            </a:extLst>
          </p:cNvPr>
          <p:cNvPicPr>
            <a:picLocks noChangeAspect="1"/>
          </p:cNvPicPr>
          <p:nvPr/>
        </p:nvPicPr>
        <p:blipFill>
          <a:blip r:embed="rId8"/>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310591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CFED0C9-1D49-2EA5-6AB4-EB70AEC2B3E6}"/>
              </a:ext>
            </a:extLst>
          </p:cNvPr>
          <p:cNvSpPr>
            <a:spLocks noGrp="1"/>
          </p:cNvSpPr>
          <p:nvPr>
            <p:ph type="title"/>
          </p:nvPr>
        </p:nvSpPr>
        <p:spPr>
          <a:xfrm>
            <a:off x="420285" y="245031"/>
            <a:ext cx="3360408" cy="1325563"/>
          </a:xfrm>
          <a:noFill/>
        </p:spPr>
        <p:txBody>
          <a:bodyPr>
            <a:normAutofit/>
          </a:bodyPr>
          <a:lstStyle/>
          <a:p>
            <a:pPr algn="ctr"/>
            <a:r>
              <a:rPr lang="en-US" b="1" dirty="0">
                <a:solidFill>
                  <a:srgbClr val="525171"/>
                </a:solidFill>
              </a:rPr>
              <a:t>What is Civic Engagement?</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F9B8C74-BAD6-0B53-1C22-ED071D0CC8E7}"/>
              </a:ext>
            </a:extLst>
          </p:cNvPr>
          <p:cNvSpPr>
            <a:spLocks noGrp="1"/>
          </p:cNvSpPr>
          <p:nvPr>
            <p:ph type="body" idx="1"/>
          </p:nvPr>
        </p:nvSpPr>
        <p:spPr>
          <a:xfrm>
            <a:off x="1885670" y="1574135"/>
            <a:ext cx="8424776" cy="4790396"/>
          </a:xfrm>
          <a:noFill/>
        </p:spPr>
        <p:txBody>
          <a:bodyPr spcFirstLastPara="1" wrap="square" lIns="91425" tIns="45700" rIns="91425" bIns="45700" anchor="ctr" anchorCtr="0">
            <a:noAutofit/>
          </a:bodyPr>
          <a:lstStyle/>
          <a:p>
            <a:pPr marL="114300" indent="0" algn="ctr">
              <a:buNone/>
            </a:pPr>
            <a:r>
              <a:rPr lang="en-US" sz="4400" i="1" dirty="0">
                <a:solidFill>
                  <a:srgbClr val="525171"/>
                </a:solidFill>
                <a:latin typeface="Calibri Light"/>
              </a:rPr>
              <a:t>''</a:t>
            </a:r>
            <a:r>
              <a:rPr lang="en-US" sz="3600" i="1" dirty="0">
                <a:solidFill>
                  <a:srgbClr val="525171"/>
                </a:solidFill>
                <a:latin typeface="Calibri Light"/>
              </a:rPr>
              <a:t>Civic engagement is when people join together and take action on issues of public concern</a:t>
            </a:r>
            <a:r>
              <a:rPr lang="en-US" sz="3600" b="1" i="1" dirty="0">
                <a:solidFill>
                  <a:srgbClr val="525171"/>
                </a:solidFill>
                <a:latin typeface="Calibri Light"/>
              </a:rPr>
              <a:t>’'</a:t>
            </a:r>
          </a:p>
          <a:p>
            <a:pPr marL="114300" indent="0" algn="ctr">
              <a:buNone/>
            </a:pPr>
            <a:endParaRPr lang="en-US" sz="2400" dirty="0">
              <a:latin typeface="Calibri Light"/>
            </a:endParaRPr>
          </a:p>
          <a:p>
            <a:pPr marL="114300" indent="0" algn="ctr">
              <a:buNone/>
            </a:pPr>
            <a:r>
              <a:rPr lang="en-US" sz="2400" b="1" dirty="0">
                <a:solidFill>
                  <a:srgbClr val="525171"/>
                </a:solidFill>
                <a:latin typeface="Calibri Light"/>
              </a:rPr>
              <a:t>It can include initiatives to “organize” action groups, “participate” in community agencies, “advocate” issues in a school board or city council, and other approaches.</a:t>
            </a:r>
          </a:p>
          <a:p>
            <a:pPr marL="114300" indent="0" algn="ctr">
              <a:buNone/>
            </a:pPr>
            <a:endParaRPr lang="en-US" sz="2400" dirty="0"/>
          </a:p>
          <a:p>
            <a:pPr marL="114300" indent="0" algn="ctr">
              <a:buNone/>
            </a:pPr>
            <a:endParaRPr lang="en-US" sz="2400" dirty="0"/>
          </a:p>
        </p:txBody>
      </p:sp>
      <p:pic>
        <p:nvPicPr>
          <p:cNvPr id="5" name="Google Shape;91;p1">
            <a:extLst>
              <a:ext uri="{FF2B5EF4-FFF2-40B4-BE49-F238E27FC236}">
                <a16:creationId xmlns:a16="http://schemas.microsoft.com/office/drawing/2014/main" id="{3694E5EF-541E-9A9C-4894-59E357484862}"/>
              </a:ext>
            </a:extLst>
          </p:cNvPr>
          <p:cNvPicPr preferRelativeResize="0"/>
          <p:nvPr/>
        </p:nvPicPr>
        <p:blipFill rotWithShape="1">
          <a:blip r:embed="rId2"/>
          <a:stretch/>
        </p:blipFill>
        <p:spPr>
          <a:xfrm>
            <a:off x="88037" y="6247818"/>
            <a:ext cx="707371" cy="517595"/>
          </a:xfrm>
          <a:prstGeom prst="rect">
            <a:avLst/>
          </a:prstGeom>
          <a:noFill/>
        </p:spPr>
      </p:pic>
      <p:pic>
        <p:nvPicPr>
          <p:cNvPr id="4" name="Picture 2">
            <a:extLst>
              <a:ext uri="{FF2B5EF4-FFF2-40B4-BE49-F238E27FC236}">
                <a16:creationId xmlns:a16="http://schemas.microsoft.com/office/drawing/2014/main" id="{B238A339-4FC3-4654-A199-B36BE1367E28}"/>
              </a:ext>
            </a:extLst>
          </p:cNvPr>
          <p:cNvPicPr>
            <a:picLocks noChangeAspect="1"/>
          </p:cNvPicPr>
          <p:nvPr/>
        </p:nvPicPr>
        <p:blipFill>
          <a:blip r:embed="rId3"/>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42812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D1A2"/>
        </a:solidFill>
        <a:effectLst/>
      </p:bgPr>
    </p:bg>
    <p:spTree>
      <p:nvGrpSpPr>
        <p:cNvPr id="1" name="Shape 102"/>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4939BBF-3555-2AEA-1663-2C593F766347}"/>
              </a:ext>
            </a:extLst>
          </p:cNvPr>
          <p:cNvSpPr>
            <a:spLocks noGrp="1"/>
          </p:cNvSpPr>
          <p:nvPr>
            <p:ph type="title"/>
          </p:nvPr>
        </p:nvSpPr>
        <p:spPr>
          <a:xfrm>
            <a:off x="838200" y="365125"/>
            <a:ext cx="5393361" cy="1325563"/>
          </a:xfrm>
          <a:solidFill>
            <a:schemeClr val="bg1"/>
          </a:solidFill>
        </p:spPr>
        <p:txBody>
          <a:bodyPr>
            <a:normAutofit/>
          </a:bodyPr>
          <a:lstStyle/>
          <a:p>
            <a:pPr algn="ctr"/>
            <a:r>
              <a:rPr lang="en-US" b="1" dirty="0">
                <a:solidFill>
                  <a:srgbClr val="525171"/>
                </a:solidFill>
              </a:rPr>
              <a:t>      Civic Engagement</a:t>
            </a:r>
            <a:r>
              <a:rPr lang="en-US" b="1" dirty="0"/>
              <a:t>  </a:t>
            </a:r>
            <a:endParaRPr lang="en-US" dirty="0"/>
          </a:p>
        </p:txBody>
      </p:sp>
      <p:sp>
        <p:nvSpPr>
          <p:cNvPr id="4" name="Text Placeholder 3">
            <a:extLst>
              <a:ext uri="{FF2B5EF4-FFF2-40B4-BE49-F238E27FC236}">
                <a16:creationId xmlns:a16="http://schemas.microsoft.com/office/drawing/2014/main" id="{C5115D98-3566-4A70-D084-2D3A7F3F81EA}"/>
              </a:ext>
            </a:extLst>
          </p:cNvPr>
          <p:cNvSpPr>
            <a:spLocks noGrp="1"/>
          </p:cNvSpPr>
          <p:nvPr>
            <p:ph type="body" idx="1"/>
          </p:nvPr>
        </p:nvSpPr>
        <p:spPr>
          <a:xfrm>
            <a:off x="838200" y="1825625"/>
            <a:ext cx="5393361" cy="4351338"/>
          </a:xfrm>
          <a:solidFill>
            <a:schemeClr val="bg1"/>
          </a:solidFill>
        </p:spPr>
        <p:txBody>
          <a:bodyPr spcFirstLastPara="1" wrap="square" lIns="91425" tIns="45700" rIns="91425" bIns="45700" anchor="ctr" anchorCtr="0">
            <a:normAutofit/>
          </a:bodyPr>
          <a:lstStyle/>
          <a:p>
            <a:pPr marL="114300" indent="0">
              <a:spcBef>
                <a:spcPts val="0"/>
              </a:spcBef>
              <a:spcAft>
                <a:spcPts val="600"/>
              </a:spcAft>
              <a:buNone/>
            </a:pPr>
            <a:r>
              <a:rPr lang="en-US" i="1" dirty="0">
                <a:solidFill>
                  <a:srgbClr val="525171"/>
                </a:solidFill>
              </a:rPr>
              <a:t>       Who is your community?</a:t>
            </a:r>
          </a:p>
          <a:p>
            <a:pPr marL="114300" indent="0">
              <a:spcBef>
                <a:spcPts val="0"/>
              </a:spcBef>
              <a:spcAft>
                <a:spcPts val="600"/>
              </a:spcAft>
              <a:buNone/>
            </a:pPr>
            <a:endParaRPr lang="en-US" i="1" dirty="0">
              <a:solidFill>
                <a:srgbClr val="525171"/>
              </a:solidFill>
            </a:endParaRPr>
          </a:p>
          <a:p>
            <a:pPr marL="114300" indent="0">
              <a:spcBef>
                <a:spcPts val="0"/>
              </a:spcBef>
              <a:spcAft>
                <a:spcPts val="600"/>
              </a:spcAft>
              <a:buNone/>
            </a:pPr>
            <a:r>
              <a:rPr lang="en-US" dirty="0">
                <a:solidFill>
                  <a:srgbClr val="525171"/>
                </a:solidFill>
              </a:rPr>
              <a:t>    Let me know on </a:t>
            </a:r>
            <a:r>
              <a:rPr lang="en-US" dirty="0" err="1">
                <a:solidFill>
                  <a:srgbClr val="525171"/>
                </a:solidFill>
              </a:rPr>
              <a:t>Mentimeter</a:t>
            </a:r>
            <a:r>
              <a:rPr lang="en-US" dirty="0">
                <a:solidFill>
                  <a:srgbClr val="525171"/>
                </a:solidFill>
              </a:rPr>
              <a:t>!</a:t>
            </a:r>
          </a:p>
          <a:p>
            <a:pPr marL="114300" indent="0">
              <a:spcBef>
                <a:spcPts val="0"/>
              </a:spcBef>
              <a:spcAft>
                <a:spcPts val="600"/>
              </a:spcAft>
              <a:buNone/>
            </a:pPr>
            <a:endParaRPr lang="en-US" dirty="0">
              <a:solidFill>
                <a:srgbClr val="525171"/>
              </a:solidFill>
            </a:endParaRPr>
          </a:p>
          <a:p>
            <a:pPr marL="114300" indent="0">
              <a:spcBef>
                <a:spcPts val="0"/>
              </a:spcBef>
              <a:spcAft>
                <a:spcPts val="600"/>
              </a:spcAft>
              <a:buNone/>
            </a:pPr>
            <a:r>
              <a:rPr lang="en-US" dirty="0">
                <a:solidFill>
                  <a:srgbClr val="525171"/>
                </a:solidFill>
                <a:hlinkClick r:id="rId3"/>
              </a:rPr>
              <a:t>https://www.menti.com/alsigiomiez7</a:t>
            </a:r>
            <a:r>
              <a:rPr lang="en-US" dirty="0">
                <a:solidFill>
                  <a:srgbClr val="525171"/>
                </a:solidFill>
              </a:rPr>
              <a:t> </a:t>
            </a:r>
          </a:p>
          <a:p>
            <a:pPr marL="114300" indent="0">
              <a:spcBef>
                <a:spcPts val="0"/>
              </a:spcBef>
              <a:spcAft>
                <a:spcPts val="600"/>
              </a:spcAft>
              <a:buNone/>
            </a:pPr>
            <a:endParaRPr lang="en-US" dirty="0">
              <a:solidFill>
                <a:srgbClr val="525171"/>
              </a:solidFill>
            </a:endParaRP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oogle Shape;91;p1">
            <a:extLst>
              <a:ext uri="{FF2B5EF4-FFF2-40B4-BE49-F238E27FC236}">
                <a16:creationId xmlns:a16="http://schemas.microsoft.com/office/drawing/2014/main" id="{A35CC93C-E05B-ECEE-192B-A19ECD462997}"/>
              </a:ext>
            </a:extLst>
          </p:cNvPr>
          <p:cNvPicPr preferRelativeResize="0"/>
          <p:nvPr/>
        </p:nvPicPr>
        <p:blipFill rotWithShape="1">
          <a:blip r:embed="rId4"/>
          <a:stretch/>
        </p:blipFill>
        <p:spPr>
          <a:xfrm>
            <a:off x="88037" y="6247818"/>
            <a:ext cx="707371" cy="517595"/>
          </a:xfrm>
          <a:prstGeom prst="rect">
            <a:avLst/>
          </a:prstGeom>
          <a:noFill/>
        </p:spPr>
      </p:pic>
      <p:pic>
        <p:nvPicPr>
          <p:cNvPr id="7" name="Picture 2">
            <a:extLst>
              <a:ext uri="{FF2B5EF4-FFF2-40B4-BE49-F238E27FC236}">
                <a16:creationId xmlns:a16="http://schemas.microsoft.com/office/drawing/2014/main" id="{6784F3C3-3871-887E-B00B-BC23E5C3052C}"/>
              </a:ext>
            </a:extLst>
          </p:cNvPr>
          <p:cNvPicPr>
            <a:picLocks noChangeAspect="1"/>
          </p:cNvPicPr>
          <p:nvPr/>
        </p:nvPicPr>
        <p:blipFill>
          <a:blip r:embed="rId5"/>
          <a:stretch>
            <a:fillRect/>
          </a:stretch>
        </p:blipFill>
        <p:spPr>
          <a:xfrm>
            <a:off x="897052" y="6374488"/>
            <a:ext cx="1404004" cy="327048"/>
          </a:xfrm>
          <a:prstGeom prst="rect">
            <a:avLst/>
          </a:prstGeom>
        </p:spPr>
      </p:pic>
      <p:pic>
        <p:nvPicPr>
          <p:cNvPr id="5" name="Graphic 5" descr="Badge con riempimento a tinta unita">
            <a:extLst>
              <a:ext uri="{FF2B5EF4-FFF2-40B4-BE49-F238E27FC236}">
                <a16:creationId xmlns:a16="http://schemas.microsoft.com/office/drawing/2014/main" id="{D799241D-17DE-1894-4061-3F3B5838AD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570706"/>
            <a:ext cx="914400" cy="914400"/>
          </a:xfrm>
          <a:prstGeom prst="rect">
            <a:avLst/>
          </a:prstGeom>
        </p:spPr>
      </p:pic>
      <p:pic>
        <p:nvPicPr>
          <p:cNvPr id="12" name="Picture 2">
            <a:extLst>
              <a:ext uri="{FF2B5EF4-FFF2-40B4-BE49-F238E27FC236}">
                <a16:creationId xmlns:a16="http://schemas.microsoft.com/office/drawing/2014/main" id="{459E4413-B84B-1B69-FAE8-9C326B317733}"/>
              </a:ext>
            </a:extLst>
          </p:cNvPr>
          <p:cNvPicPr>
            <a:picLocks noChangeAspect="1"/>
          </p:cNvPicPr>
          <p:nvPr/>
        </p:nvPicPr>
        <p:blipFill rotWithShape="1">
          <a:blip r:embed="rId8"/>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BA934-55EB-E01E-FCE9-0C431F72AF2D}"/>
              </a:ext>
            </a:extLst>
          </p:cNvPr>
          <p:cNvSpPr>
            <a:spLocks noGrp="1"/>
          </p:cNvSpPr>
          <p:nvPr>
            <p:ph type="title"/>
          </p:nvPr>
        </p:nvSpPr>
        <p:spPr>
          <a:xfrm>
            <a:off x="772489" y="1525640"/>
            <a:ext cx="4061121" cy="4064628"/>
          </a:xfrm>
        </p:spPr>
        <p:txBody>
          <a:bodyPr>
            <a:normAutofit/>
          </a:bodyPr>
          <a:lstStyle/>
          <a:p>
            <a:pPr algn="ctr"/>
            <a:r>
              <a:rPr lang="en-US" dirty="0">
                <a:solidFill>
                  <a:srgbClr val="525171"/>
                </a:solidFill>
              </a:rPr>
              <a:t>Community Building </a:t>
            </a:r>
            <a:endParaRPr lang="en-US"/>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 Placeholder 2">
            <a:extLst>
              <a:ext uri="{FF2B5EF4-FFF2-40B4-BE49-F238E27FC236}">
                <a16:creationId xmlns:a16="http://schemas.microsoft.com/office/drawing/2014/main" id="{61F36496-33D4-C5D8-2F5E-C9EA89110614}"/>
              </a:ext>
            </a:extLst>
          </p:cNvPr>
          <p:cNvSpPr>
            <a:spLocks noGrp="1"/>
          </p:cNvSpPr>
          <p:nvPr>
            <p:ph type="body" idx="1"/>
          </p:nvPr>
        </p:nvSpPr>
        <p:spPr>
          <a:xfrm>
            <a:off x="5370153" y="1526033"/>
            <a:ext cx="5536397" cy="4762970"/>
          </a:xfrm>
          <a:noFill/>
        </p:spPr>
        <p:txBody>
          <a:bodyPr>
            <a:normAutofit fontScale="92500" lnSpcReduction="20000"/>
          </a:bodyPr>
          <a:lstStyle/>
          <a:p>
            <a:pPr indent="0">
              <a:lnSpc>
                <a:spcPct val="150000"/>
              </a:lnSpc>
              <a:spcBef>
                <a:spcPts val="0"/>
              </a:spcBef>
              <a:spcAft>
                <a:spcPts val="600"/>
              </a:spcAft>
              <a:buNone/>
            </a:pPr>
            <a:r>
              <a:rPr lang="en-US" sz="2600" dirty="0">
                <a:solidFill>
                  <a:srgbClr val="525171"/>
                </a:solidFill>
                <a:latin typeface="Calibri Light"/>
              </a:rPr>
              <a:t>Community building is a field of practices directed towards the </a:t>
            </a:r>
            <a:r>
              <a:rPr lang="en-US" sz="2600" b="1" dirty="0">
                <a:solidFill>
                  <a:srgbClr val="525171"/>
                </a:solidFill>
                <a:latin typeface="Calibri Light"/>
              </a:rPr>
              <a:t>creation</a:t>
            </a:r>
            <a:r>
              <a:rPr lang="en-US" sz="2600" dirty="0">
                <a:solidFill>
                  <a:srgbClr val="525171"/>
                </a:solidFill>
                <a:latin typeface="Calibri Light"/>
              </a:rPr>
              <a:t> or </a:t>
            </a:r>
            <a:r>
              <a:rPr lang="en-US" sz="2600" b="1" dirty="0">
                <a:solidFill>
                  <a:srgbClr val="525171"/>
                </a:solidFill>
                <a:latin typeface="Calibri Light"/>
              </a:rPr>
              <a:t>strengthening</a:t>
            </a:r>
            <a:r>
              <a:rPr lang="en-US" sz="2600" dirty="0">
                <a:solidFill>
                  <a:srgbClr val="525171"/>
                </a:solidFill>
                <a:latin typeface="Calibri Light"/>
              </a:rPr>
              <a:t> of a community. </a:t>
            </a:r>
            <a:endParaRPr lang="en-US">
              <a:solidFill>
                <a:srgbClr val="525171"/>
              </a:solidFill>
              <a:latin typeface="Calibri Light"/>
            </a:endParaRPr>
          </a:p>
          <a:p>
            <a:pPr indent="0">
              <a:lnSpc>
                <a:spcPct val="150000"/>
              </a:lnSpc>
              <a:spcBef>
                <a:spcPts val="0"/>
              </a:spcBef>
              <a:spcAft>
                <a:spcPts val="600"/>
              </a:spcAft>
              <a:buNone/>
            </a:pPr>
            <a:r>
              <a:rPr lang="en-US" sz="2600" dirty="0">
                <a:solidFill>
                  <a:srgbClr val="525171"/>
                </a:solidFill>
                <a:latin typeface="Calibri Light"/>
              </a:rPr>
              <a:t>The latter is defined as a group of individuals within a regional area, such as a neighborhood or a city. </a:t>
            </a:r>
          </a:p>
          <a:p>
            <a:pPr indent="0">
              <a:lnSpc>
                <a:spcPct val="150000"/>
              </a:lnSpc>
              <a:spcBef>
                <a:spcPts val="0"/>
              </a:spcBef>
              <a:spcAft>
                <a:spcPts val="600"/>
              </a:spcAft>
              <a:buNone/>
            </a:pPr>
            <a:r>
              <a:rPr lang="en-US" sz="2600" dirty="0">
                <a:solidFill>
                  <a:srgbClr val="525171"/>
                </a:solidFill>
                <a:latin typeface="Calibri Light"/>
              </a:rPr>
              <a:t>A community can also be formed by a common need or interest, such as climate change. </a:t>
            </a:r>
          </a:p>
          <a:p>
            <a:pPr indent="0">
              <a:spcBef>
                <a:spcPts val="0"/>
              </a:spcBef>
              <a:spcAft>
                <a:spcPts val="600"/>
              </a:spcAft>
              <a:buNone/>
            </a:pPr>
            <a:endParaRPr lang="en-US" sz="2600"/>
          </a:p>
        </p:txBody>
      </p:sp>
      <p:pic>
        <p:nvPicPr>
          <p:cNvPr id="4" name="Google Shape;91;p1">
            <a:extLst>
              <a:ext uri="{FF2B5EF4-FFF2-40B4-BE49-F238E27FC236}">
                <a16:creationId xmlns:a16="http://schemas.microsoft.com/office/drawing/2014/main" id="{4C3D44FA-38F1-22C9-5CE2-69C1842BC920}"/>
              </a:ext>
            </a:extLst>
          </p:cNvPr>
          <p:cNvPicPr preferRelativeResize="0"/>
          <p:nvPr/>
        </p:nvPicPr>
        <p:blipFill rotWithShape="1">
          <a:blip r:embed="rId2"/>
          <a:stretch/>
        </p:blipFill>
        <p:spPr>
          <a:xfrm>
            <a:off x="88037" y="6247818"/>
            <a:ext cx="707371" cy="517595"/>
          </a:xfrm>
          <a:prstGeom prst="rect">
            <a:avLst/>
          </a:prstGeom>
          <a:noFill/>
        </p:spPr>
      </p:pic>
      <p:pic>
        <p:nvPicPr>
          <p:cNvPr id="6" name="Picture 2">
            <a:extLst>
              <a:ext uri="{FF2B5EF4-FFF2-40B4-BE49-F238E27FC236}">
                <a16:creationId xmlns:a16="http://schemas.microsoft.com/office/drawing/2014/main" id="{998F7060-ACF3-E420-1BF6-9E1E3CC3D168}"/>
              </a:ext>
            </a:extLst>
          </p:cNvPr>
          <p:cNvPicPr>
            <a:picLocks noChangeAspect="1"/>
          </p:cNvPicPr>
          <p:nvPr/>
        </p:nvPicPr>
        <p:blipFill>
          <a:blip r:embed="rId3"/>
          <a:stretch>
            <a:fillRect/>
          </a:stretch>
        </p:blipFill>
        <p:spPr>
          <a:xfrm>
            <a:off x="897052" y="6374488"/>
            <a:ext cx="1404004" cy="327048"/>
          </a:xfrm>
          <a:prstGeom prst="rect">
            <a:avLst/>
          </a:prstGeom>
        </p:spPr>
      </p:pic>
    </p:spTree>
    <p:extLst>
      <p:ext uri="{BB962C8B-B14F-4D97-AF65-F5344CB8AC3E}">
        <p14:creationId xmlns:p14="http://schemas.microsoft.com/office/powerpoint/2010/main" val="107686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792"/>
        </a:solidFill>
        <a:effectLst/>
      </p:bgPr>
    </p:bg>
    <p:spTree>
      <p:nvGrpSpPr>
        <p:cNvPr id="1" name="Shape 102"/>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4939BBF-3555-2AEA-1663-2C593F766347}"/>
              </a:ext>
            </a:extLst>
          </p:cNvPr>
          <p:cNvSpPr>
            <a:spLocks noGrp="1"/>
          </p:cNvSpPr>
          <p:nvPr>
            <p:ph type="title"/>
          </p:nvPr>
        </p:nvSpPr>
        <p:spPr>
          <a:xfrm>
            <a:off x="838200" y="365125"/>
            <a:ext cx="5393361" cy="1325563"/>
          </a:xfrm>
          <a:solidFill>
            <a:schemeClr val="bg1"/>
          </a:solidFill>
        </p:spPr>
        <p:txBody>
          <a:bodyPr>
            <a:normAutofit/>
          </a:bodyPr>
          <a:lstStyle/>
          <a:p>
            <a:pPr algn="ctr"/>
            <a:r>
              <a:rPr lang="en-US" b="1" dirty="0">
                <a:solidFill>
                  <a:srgbClr val="525171"/>
                </a:solidFill>
              </a:rPr>
              <a:t>      Community Building</a:t>
            </a:r>
            <a:r>
              <a:rPr lang="en-US" b="1" dirty="0"/>
              <a:t> </a:t>
            </a:r>
            <a:endParaRPr lang="en-US" dirty="0"/>
          </a:p>
        </p:txBody>
      </p:sp>
      <p:sp>
        <p:nvSpPr>
          <p:cNvPr id="4" name="Text Placeholder 3">
            <a:extLst>
              <a:ext uri="{FF2B5EF4-FFF2-40B4-BE49-F238E27FC236}">
                <a16:creationId xmlns:a16="http://schemas.microsoft.com/office/drawing/2014/main" id="{C5115D98-3566-4A70-D084-2D3A7F3F81EA}"/>
              </a:ext>
            </a:extLst>
          </p:cNvPr>
          <p:cNvSpPr>
            <a:spLocks noGrp="1"/>
          </p:cNvSpPr>
          <p:nvPr>
            <p:ph type="body" idx="1"/>
          </p:nvPr>
        </p:nvSpPr>
        <p:spPr>
          <a:xfrm>
            <a:off x="838200" y="1825625"/>
            <a:ext cx="5393361" cy="4351338"/>
          </a:xfrm>
          <a:solidFill>
            <a:schemeClr val="bg1"/>
          </a:solidFill>
        </p:spPr>
        <p:txBody>
          <a:bodyPr spcFirstLastPara="1" wrap="square" lIns="91425" tIns="45700" rIns="91425" bIns="45700" anchor="ctr" anchorCtr="0">
            <a:normAutofit/>
          </a:bodyPr>
          <a:lstStyle/>
          <a:p>
            <a:pPr marL="114300" indent="0" algn="ctr">
              <a:spcBef>
                <a:spcPts val="0"/>
              </a:spcBef>
              <a:spcAft>
                <a:spcPts val="600"/>
              </a:spcAft>
              <a:buNone/>
            </a:pPr>
            <a:r>
              <a:rPr lang="en-US" i="1" dirty="0">
                <a:solidFill>
                  <a:srgbClr val="525171"/>
                </a:solidFill>
              </a:rPr>
              <a:t>       </a:t>
            </a:r>
          </a:p>
          <a:p>
            <a:pPr marL="114300" indent="0" algn="ctr">
              <a:spcBef>
                <a:spcPts val="0"/>
              </a:spcBef>
              <a:spcAft>
                <a:spcPts val="600"/>
              </a:spcAft>
              <a:buNone/>
            </a:pPr>
            <a:r>
              <a:rPr lang="en-US" i="1" dirty="0">
                <a:solidFill>
                  <a:srgbClr val="525171"/>
                </a:solidFill>
              </a:rPr>
              <a:t>What can you do to strengthen, promote and engage your community?</a:t>
            </a:r>
          </a:p>
          <a:p>
            <a:pPr marL="114300" indent="0">
              <a:spcBef>
                <a:spcPts val="0"/>
              </a:spcBef>
              <a:spcAft>
                <a:spcPts val="600"/>
              </a:spcAft>
              <a:buNone/>
            </a:pPr>
            <a:endParaRPr lang="en-US" i="1" dirty="0">
              <a:solidFill>
                <a:srgbClr val="525171"/>
              </a:solidFill>
            </a:endParaRPr>
          </a:p>
          <a:p>
            <a:pPr marL="114300" indent="0">
              <a:spcBef>
                <a:spcPts val="0"/>
              </a:spcBef>
              <a:spcAft>
                <a:spcPts val="600"/>
              </a:spcAft>
              <a:buNone/>
            </a:pPr>
            <a:r>
              <a:rPr lang="en-US" dirty="0">
                <a:solidFill>
                  <a:srgbClr val="525171"/>
                </a:solidFill>
              </a:rPr>
              <a:t>    Let me know on </a:t>
            </a:r>
            <a:r>
              <a:rPr lang="en-US" dirty="0" err="1">
                <a:solidFill>
                  <a:srgbClr val="525171"/>
                </a:solidFill>
              </a:rPr>
              <a:t>Mentimeter</a:t>
            </a:r>
            <a:r>
              <a:rPr lang="en-US" dirty="0">
                <a:solidFill>
                  <a:srgbClr val="525171"/>
                </a:solidFill>
              </a:rPr>
              <a:t>!</a:t>
            </a:r>
          </a:p>
          <a:p>
            <a:pPr marL="114300" indent="0">
              <a:spcBef>
                <a:spcPts val="0"/>
              </a:spcBef>
              <a:spcAft>
                <a:spcPts val="600"/>
              </a:spcAft>
              <a:buNone/>
            </a:pPr>
            <a:endParaRPr lang="en-US" dirty="0">
              <a:solidFill>
                <a:srgbClr val="525171"/>
              </a:solidFill>
            </a:endParaRPr>
          </a:p>
          <a:p>
            <a:pPr marL="114300" indent="0">
              <a:spcBef>
                <a:spcPts val="0"/>
              </a:spcBef>
              <a:spcAft>
                <a:spcPts val="600"/>
              </a:spcAft>
              <a:buNone/>
            </a:pPr>
            <a:r>
              <a:rPr lang="en-US" dirty="0">
                <a:solidFill>
                  <a:srgbClr val="525171"/>
                </a:solidFill>
                <a:hlinkClick r:id="rId3"/>
              </a:rPr>
              <a:t>https://www.menti.com/alvix1xq8uqn</a:t>
            </a:r>
            <a:r>
              <a:rPr lang="en-US" dirty="0">
                <a:solidFill>
                  <a:srgbClr val="525171"/>
                </a:solidFill>
              </a:rPr>
              <a:t> </a:t>
            </a: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oogle Shape;91;p1">
            <a:extLst>
              <a:ext uri="{FF2B5EF4-FFF2-40B4-BE49-F238E27FC236}">
                <a16:creationId xmlns:a16="http://schemas.microsoft.com/office/drawing/2014/main" id="{A35CC93C-E05B-ECEE-192B-A19ECD462997}"/>
              </a:ext>
            </a:extLst>
          </p:cNvPr>
          <p:cNvPicPr preferRelativeResize="0"/>
          <p:nvPr/>
        </p:nvPicPr>
        <p:blipFill rotWithShape="1">
          <a:blip r:embed="rId4"/>
          <a:stretch/>
        </p:blipFill>
        <p:spPr>
          <a:xfrm>
            <a:off x="88037" y="6247818"/>
            <a:ext cx="707371" cy="517595"/>
          </a:xfrm>
          <a:prstGeom prst="rect">
            <a:avLst/>
          </a:prstGeom>
          <a:noFill/>
        </p:spPr>
      </p:pic>
      <p:pic>
        <p:nvPicPr>
          <p:cNvPr id="7" name="Picture 2">
            <a:extLst>
              <a:ext uri="{FF2B5EF4-FFF2-40B4-BE49-F238E27FC236}">
                <a16:creationId xmlns:a16="http://schemas.microsoft.com/office/drawing/2014/main" id="{6784F3C3-3871-887E-B00B-BC23E5C3052C}"/>
              </a:ext>
            </a:extLst>
          </p:cNvPr>
          <p:cNvPicPr>
            <a:picLocks noChangeAspect="1"/>
          </p:cNvPicPr>
          <p:nvPr/>
        </p:nvPicPr>
        <p:blipFill>
          <a:blip r:embed="rId5"/>
          <a:stretch>
            <a:fillRect/>
          </a:stretch>
        </p:blipFill>
        <p:spPr>
          <a:xfrm>
            <a:off x="897052" y="6374488"/>
            <a:ext cx="1404004" cy="327048"/>
          </a:xfrm>
          <a:prstGeom prst="rect">
            <a:avLst/>
          </a:prstGeom>
        </p:spPr>
      </p:pic>
      <p:pic>
        <p:nvPicPr>
          <p:cNvPr id="12" name="Picture 2">
            <a:extLst>
              <a:ext uri="{FF2B5EF4-FFF2-40B4-BE49-F238E27FC236}">
                <a16:creationId xmlns:a16="http://schemas.microsoft.com/office/drawing/2014/main" id="{459E4413-B84B-1B69-FAE8-9C326B317733}"/>
              </a:ext>
            </a:extLst>
          </p:cNvPr>
          <p:cNvPicPr>
            <a:picLocks noChangeAspect="1"/>
          </p:cNvPicPr>
          <p:nvPr/>
        </p:nvPicPr>
        <p:blipFill rotWithShape="1">
          <a:blip r:embed="rId6"/>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2" name="Graphic 7" descr="Badge 3 con riempimento a tinta unita">
            <a:extLst>
              <a:ext uri="{FF2B5EF4-FFF2-40B4-BE49-F238E27FC236}">
                <a16:creationId xmlns:a16="http://schemas.microsoft.com/office/drawing/2014/main" id="{3CA188E9-E8C6-6861-35E2-0DD292538D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7052" y="570706"/>
            <a:ext cx="914400" cy="914400"/>
          </a:xfrm>
          <a:prstGeom prst="rect">
            <a:avLst/>
          </a:prstGeom>
        </p:spPr>
      </p:pic>
    </p:spTree>
    <p:extLst>
      <p:ext uri="{BB962C8B-B14F-4D97-AF65-F5344CB8AC3E}">
        <p14:creationId xmlns:p14="http://schemas.microsoft.com/office/powerpoint/2010/main" val="49904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F0E7"/>
        </a:solidFill>
        <a:effectLst/>
      </p:bgPr>
    </p:bg>
    <p:spTree>
      <p:nvGrpSpPr>
        <p:cNvPr id="1" name="Shape 102"/>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4939BBF-3555-2AEA-1663-2C593F766347}"/>
              </a:ext>
            </a:extLst>
          </p:cNvPr>
          <p:cNvSpPr>
            <a:spLocks noGrp="1"/>
          </p:cNvSpPr>
          <p:nvPr>
            <p:ph type="title"/>
          </p:nvPr>
        </p:nvSpPr>
        <p:spPr>
          <a:xfrm>
            <a:off x="838200" y="388571"/>
            <a:ext cx="5393361" cy="1536578"/>
          </a:xfrm>
          <a:solidFill>
            <a:schemeClr val="bg1"/>
          </a:solidFill>
        </p:spPr>
        <p:txBody>
          <a:bodyPr>
            <a:normAutofit/>
          </a:bodyPr>
          <a:lstStyle/>
          <a:p>
            <a:pPr algn="ctr"/>
            <a:r>
              <a:rPr lang="en-US" b="1" dirty="0">
                <a:solidFill>
                  <a:srgbClr val="525171"/>
                </a:solidFill>
              </a:rPr>
              <a:t>Participatory methods </a:t>
            </a:r>
            <a:r>
              <a:rPr lang="en-US" b="1" dirty="0"/>
              <a:t> </a:t>
            </a:r>
            <a:endParaRPr lang="en-US" dirty="0"/>
          </a:p>
        </p:txBody>
      </p:sp>
      <p:sp>
        <p:nvSpPr>
          <p:cNvPr id="4" name="Text Placeholder 3">
            <a:extLst>
              <a:ext uri="{FF2B5EF4-FFF2-40B4-BE49-F238E27FC236}">
                <a16:creationId xmlns:a16="http://schemas.microsoft.com/office/drawing/2014/main" id="{C5115D98-3566-4A70-D084-2D3A7F3F81EA}"/>
              </a:ext>
            </a:extLst>
          </p:cNvPr>
          <p:cNvSpPr>
            <a:spLocks noGrp="1"/>
          </p:cNvSpPr>
          <p:nvPr>
            <p:ph type="body" idx="1"/>
          </p:nvPr>
        </p:nvSpPr>
        <p:spPr>
          <a:xfrm>
            <a:off x="791307" y="2083534"/>
            <a:ext cx="5428530" cy="4058261"/>
          </a:xfrm>
          <a:solidFill>
            <a:schemeClr val="bg1"/>
          </a:solidFill>
        </p:spPr>
        <p:txBody>
          <a:bodyPr>
            <a:normAutofit fontScale="92500" lnSpcReduction="10000"/>
          </a:bodyPr>
          <a:lstStyle/>
          <a:p>
            <a:pPr marL="114300" indent="0" algn="ctr">
              <a:spcBef>
                <a:spcPts val="0"/>
              </a:spcBef>
              <a:spcAft>
                <a:spcPts val="600"/>
              </a:spcAft>
              <a:buNone/>
            </a:pPr>
            <a:endParaRPr lang="en-US" i="1" dirty="0">
              <a:solidFill>
                <a:srgbClr val="525171"/>
              </a:solidFill>
            </a:endParaRPr>
          </a:p>
          <a:p>
            <a:pPr indent="0">
              <a:spcBef>
                <a:spcPts val="0"/>
              </a:spcBef>
              <a:buNone/>
            </a:pPr>
            <a:r>
              <a:rPr lang="en-US" dirty="0">
                <a:solidFill>
                  <a:srgbClr val="525171"/>
                </a:solidFill>
                <a:latin typeface="Calibri Light"/>
              </a:rPr>
              <a:t>There are several differences on the level of participation an individual or a community has, based on why they get involved. </a:t>
            </a:r>
            <a:endParaRPr lang="en-US" dirty="0">
              <a:latin typeface="Calibri Light"/>
            </a:endParaRPr>
          </a:p>
          <a:p>
            <a:pPr indent="0">
              <a:spcBef>
                <a:spcPts val="0"/>
              </a:spcBef>
              <a:buNone/>
            </a:pPr>
            <a:r>
              <a:rPr lang="en-US" dirty="0">
                <a:solidFill>
                  <a:srgbClr val="525171"/>
                </a:solidFill>
                <a:latin typeface="Calibri Light"/>
              </a:rPr>
              <a:t>Three have been highlighted:</a:t>
            </a:r>
          </a:p>
          <a:p>
            <a:pPr indent="0">
              <a:spcBef>
                <a:spcPts val="0"/>
              </a:spcBef>
              <a:buNone/>
            </a:pPr>
            <a:endParaRPr lang="en-US" dirty="0">
              <a:solidFill>
                <a:srgbClr val="525171"/>
              </a:solidFill>
              <a:latin typeface="Calibri Light"/>
            </a:endParaRPr>
          </a:p>
          <a:p>
            <a:pPr indent="0">
              <a:spcBef>
                <a:spcPts val="0"/>
              </a:spcBef>
              <a:buNone/>
            </a:pPr>
            <a:r>
              <a:rPr lang="en-US" b="1" dirty="0">
                <a:solidFill>
                  <a:srgbClr val="525171"/>
                </a:solidFill>
                <a:latin typeface="Calibri Light"/>
              </a:rPr>
              <a:t>A.</a:t>
            </a:r>
            <a:r>
              <a:rPr lang="en-US" dirty="0">
                <a:solidFill>
                  <a:srgbClr val="525171"/>
                </a:solidFill>
                <a:latin typeface="Calibri Light"/>
              </a:rPr>
              <a:t> </a:t>
            </a:r>
            <a:r>
              <a:rPr lang="en-US" i="1" dirty="0">
                <a:solidFill>
                  <a:srgbClr val="525171"/>
                </a:solidFill>
                <a:latin typeface="Calibri Light"/>
              </a:rPr>
              <a:t>Providing  information;</a:t>
            </a:r>
          </a:p>
          <a:p>
            <a:pPr indent="0">
              <a:spcBef>
                <a:spcPts val="0"/>
              </a:spcBef>
              <a:buNone/>
            </a:pPr>
            <a:endParaRPr lang="en-US" dirty="0">
              <a:solidFill>
                <a:srgbClr val="525171"/>
              </a:solidFill>
              <a:latin typeface="Calibri Light"/>
            </a:endParaRPr>
          </a:p>
          <a:p>
            <a:pPr indent="0">
              <a:spcBef>
                <a:spcPts val="0"/>
              </a:spcBef>
              <a:buNone/>
            </a:pPr>
            <a:r>
              <a:rPr lang="en-US" b="1" dirty="0">
                <a:solidFill>
                  <a:srgbClr val="525171"/>
                </a:solidFill>
                <a:latin typeface="Calibri Light"/>
              </a:rPr>
              <a:t>B.</a:t>
            </a:r>
            <a:r>
              <a:rPr lang="en-US" dirty="0">
                <a:solidFill>
                  <a:srgbClr val="525171"/>
                </a:solidFill>
                <a:latin typeface="Calibri Light"/>
              </a:rPr>
              <a:t> </a:t>
            </a:r>
            <a:r>
              <a:rPr lang="en-US" i="1" dirty="0">
                <a:solidFill>
                  <a:srgbClr val="525171"/>
                </a:solidFill>
                <a:latin typeface="Calibri Light"/>
              </a:rPr>
              <a:t>Consultation;</a:t>
            </a:r>
          </a:p>
          <a:p>
            <a:pPr indent="0">
              <a:spcBef>
                <a:spcPts val="0"/>
              </a:spcBef>
              <a:buNone/>
            </a:pPr>
            <a:endParaRPr lang="en-US" dirty="0">
              <a:solidFill>
                <a:srgbClr val="525171"/>
              </a:solidFill>
              <a:latin typeface="Calibri Light"/>
            </a:endParaRPr>
          </a:p>
          <a:p>
            <a:pPr indent="0">
              <a:spcBef>
                <a:spcPts val="0"/>
              </a:spcBef>
              <a:buNone/>
            </a:pPr>
            <a:r>
              <a:rPr lang="en-US" b="1" dirty="0">
                <a:solidFill>
                  <a:srgbClr val="525171"/>
                </a:solidFill>
                <a:latin typeface="Calibri Light"/>
              </a:rPr>
              <a:t>C.</a:t>
            </a:r>
            <a:r>
              <a:rPr lang="en-US" dirty="0">
                <a:solidFill>
                  <a:srgbClr val="525171"/>
                </a:solidFill>
                <a:latin typeface="Calibri Light"/>
              </a:rPr>
              <a:t> </a:t>
            </a:r>
            <a:r>
              <a:rPr lang="en-US" i="1" dirty="0">
                <a:solidFill>
                  <a:srgbClr val="525171"/>
                </a:solidFill>
                <a:latin typeface="Calibri Light"/>
              </a:rPr>
              <a:t>Active participation </a:t>
            </a:r>
          </a:p>
          <a:p>
            <a:pPr marL="114300" indent="0" algn="ctr">
              <a:spcBef>
                <a:spcPts val="0"/>
              </a:spcBef>
              <a:spcAft>
                <a:spcPts val="600"/>
              </a:spcAft>
              <a:buNone/>
            </a:pPr>
            <a:endParaRPr lang="en-US" i="1" dirty="0">
              <a:solidFill>
                <a:srgbClr val="525171"/>
              </a:solidFill>
            </a:endParaRP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oogle Shape;91;p1">
            <a:extLst>
              <a:ext uri="{FF2B5EF4-FFF2-40B4-BE49-F238E27FC236}">
                <a16:creationId xmlns:a16="http://schemas.microsoft.com/office/drawing/2014/main" id="{3E69771A-B421-29DE-4A2B-72C7EF98BEF8}"/>
              </a:ext>
            </a:extLst>
          </p:cNvPr>
          <p:cNvPicPr preferRelativeResize="0"/>
          <p:nvPr/>
        </p:nvPicPr>
        <p:blipFill rotWithShape="1">
          <a:blip r:embed="rId3"/>
          <a:stretch/>
        </p:blipFill>
        <p:spPr>
          <a:xfrm>
            <a:off x="88037" y="6259541"/>
            <a:ext cx="707371" cy="517595"/>
          </a:xfrm>
          <a:prstGeom prst="rect">
            <a:avLst/>
          </a:prstGeom>
          <a:noFill/>
        </p:spPr>
      </p:pic>
      <p:pic>
        <p:nvPicPr>
          <p:cNvPr id="8" name="Picture 2">
            <a:extLst>
              <a:ext uri="{FF2B5EF4-FFF2-40B4-BE49-F238E27FC236}">
                <a16:creationId xmlns:a16="http://schemas.microsoft.com/office/drawing/2014/main" id="{4C6163F3-9A38-F870-D55E-CEB5C25FEFF3}"/>
              </a:ext>
            </a:extLst>
          </p:cNvPr>
          <p:cNvPicPr>
            <a:picLocks noChangeAspect="1"/>
          </p:cNvPicPr>
          <p:nvPr/>
        </p:nvPicPr>
        <p:blipFill>
          <a:blip r:embed="rId4"/>
          <a:stretch>
            <a:fillRect/>
          </a:stretch>
        </p:blipFill>
        <p:spPr>
          <a:xfrm>
            <a:off x="897052" y="6374488"/>
            <a:ext cx="1404004" cy="327048"/>
          </a:xfrm>
          <a:prstGeom prst="rect">
            <a:avLst/>
          </a:prstGeom>
        </p:spPr>
      </p:pic>
      <p:pic>
        <p:nvPicPr>
          <p:cNvPr id="5" name="Picture 7">
            <a:extLst>
              <a:ext uri="{FF2B5EF4-FFF2-40B4-BE49-F238E27FC236}">
                <a16:creationId xmlns:a16="http://schemas.microsoft.com/office/drawing/2014/main" id="{493437A8-08EB-A820-5136-F38D937259F7}"/>
              </a:ext>
            </a:extLst>
          </p:cNvPr>
          <p:cNvPicPr>
            <a:picLocks noChangeAspect="1"/>
          </p:cNvPicPr>
          <p:nvPr/>
        </p:nvPicPr>
        <p:blipFill rotWithShape="1">
          <a:blip r:embed="rId5"/>
          <a:srcRect r="3525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10" name="Graphic 5" descr="Badge 4 con riempimento a tinta unita">
            <a:extLst>
              <a:ext uri="{FF2B5EF4-FFF2-40B4-BE49-F238E27FC236}">
                <a16:creationId xmlns:a16="http://schemas.microsoft.com/office/drawing/2014/main" id="{89B6F4A4-72C9-E3D4-94B0-4973160F3F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363" y="584567"/>
            <a:ext cx="914400" cy="914400"/>
          </a:xfrm>
          <a:prstGeom prst="rect">
            <a:avLst/>
          </a:prstGeom>
        </p:spPr>
      </p:pic>
    </p:spTree>
    <p:extLst>
      <p:ext uri="{BB962C8B-B14F-4D97-AF65-F5344CB8AC3E}">
        <p14:creationId xmlns:p14="http://schemas.microsoft.com/office/powerpoint/2010/main" val="291446333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Widescreen</PresentationFormat>
  <Paragraphs>132</Paragraphs>
  <Slides>21</Slides>
  <Notes>10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Office Theme</vt:lpstr>
      <vt:lpstr>Presentazione standard di PowerPoint</vt:lpstr>
      <vt:lpstr>Agenda:</vt:lpstr>
      <vt:lpstr>Youths as Agents of Change</vt:lpstr>
      <vt:lpstr>      Youths as Agents of Change</vt:lpstr>
      <vt:lpstr>What is Civic Engagement?</vt:lpstr>
      <vt:lpstr>      Civic Engagement  </vt:lpstr>
      <vt:lpstr>Community Building </vt:lpstr>
      <vt:lpstr>      Community Building </vt:lpstr>
      <vt:lpstr>Participatory methods  </vt:lpstr>
      <vt:lpstr>These are some of the participatory methods that can be used, such as:</vt:lpstr>
      <vt:lpstr>Paris and the participatory budgeting method </vt:lpstr>
      <vt:lpstr>Grand Paris Sud and participatory ideation process </vt:lpstr>
      <vt:lpstr>Theory of Change  </vt:lpstr>
      <vt:lpstr>Presentazione standard di PowerPoint</vt:lpstr>
      <vt:lpstr>Identify the Long-Term Outcome</vt:lpstr>
      <vt:lpstr>Develop a Pathway of Change </vt:lpstr>
      <vt:lpstr>Operationalize Outcomes  </vt:lpstr>
      <vt:lpstr>Define Interventions</vt:lpstr>
      <vt:lpstr>Articulate Assumptions</vt:lpstr>
      <vt:lpstr>THANK YOU!  Grazie! Хвала вам! Ευχαριστώ!</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melinavlc19@gmail.com</dc:creator>
  <cp:lastModifiedBy>Chiara Reverdito</cp:lastModifiedBy>
  <cp:revision>924</cp:revision>
  <dcterms:created xsi:type="dcterms:W3CDTF">2022-09-16T11:34:09Z</dcterms:created>
  <dcterms:modified xsi:type="dcterms:W3CDTF">2023-04-02T20:50:09Z</dcterms:modified>
</cp:coreProperties>
</file>